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7" r:id="rId3"/>
    <p:sldId id="258" r:id="rId4"/>
    <p:sldId id="261" r:id="rId5"/>
    <p:sldId id="260" r:id="rId6"/>
    <p:sldId id="263" r:id="rId7"/>
    <p:sldId id="265" r:id="rId8"/>
    <p:sldId id="338" r:id="rId9"/>
    <p:sldId id="266" r:id="rId10"/>
    <p:sldId id="268" r:id="rId11"/>
    <p:sldId id="269" r:id="rId12"/>
    <p:sldId id="270" r:id="rId13"/>
    <p:sldId id="301" r:id="rId14"/>
    <p:sldId id="302" r:id="rId15"/>
    <p:sldId id="334" r:id="rId16"/>
    <p:sldId id="271" r:id="rId17"/>
    <p:sldId id="272" r:id="rId18"/>
    <p:sldId id="283" r:id="rId19"/>
    <p:sldId id="284" r:id="rId20"/>
    <p:sldId id="329" r:id="rId21"/>
    <p:sldId id="274" r:id="rId22"/>
    <p:sldId id="275" r:id="rId23"/>
    <p:sldId id="330" r:id="rId24"/>
    <p:sldId id="280" r:id="rId25"/>
    <p:sldId id="281" r:id="rId26"/>
    <p:sldId id="282" r:id="rId27"/>
    <p:sldId id="277" r:id="rId28"/>
    <p:sldId id="278" r:id="rId29"/>
    <p:sldId id="273" r:id="rId30"/>
    <p:sldId id="285" r:id="rId31"/>
    <p:sldId id="286" r:id="rId32"/>
    <p:sldId id="287" r:id="rId33"/>
    <p:sldId id="288" r:id="rId34"/>
    <p:sldId id="289" r:id="rId35"/>
    <p:sldId id="339" r:id="rId36"/>
    <p:sldId id="290" r:id="rId37"/>
    <p:sldId id="292" r:id="rId38"/>
    <p:sldId id="293" r:id="rId39"/>
    <p:sldId id="294" r:id="rId40"/>
    <p:sldId id="295" r:id="rId41"/>
    <p:sldId id="299" r:id="rId42"/>
    <p:sldId id="315" r:id="rId43"/>
    <p:sldId id="335" r:id="rId44"/>
    <p:sldId id="316" r:id="rId45"/>
    <p:sldId id="317" r:id="rId46"/>
    <p:sldId id="296" r:id="rId47"/>
    <p:sldId id="297" r:id="rId48"/>
    <p:sldId id="298" r:id="rId49"/>
    <p:sldId id="303" r:id="rId50"/>
    <p:sldId id="331" r:id="rId51"/>
    <p:sldId id="304" r:id="rId52"/>
    <p:sldId id="308" r:id="rId53"/>
    <p:sldId id="305" r:id="rId54"/>
    <p:sldId id="307" r:id="rId55"/>
    <p:sldId id="309" r:id="rId56"/>
    <p:sldId id="310" r:id="rId57"/>
    <p:sldId id="311" r:id="rId58"/>
    <p:sldId id="312" r:id="rId59"/>
    <p:sldId id="313" r:id="rId60"/>
    <p:sldId id="306" r:id="rId61"/>
    <p:sldId id="319" r:id="rId62"/>
    <p:sldId id="320" r:id="rId63"/>
    <p:sldId id="321" r:id="rId64"/>
    <p:sldId id="318" r:id="rId65"/>
    <p:sldId id="322" r:id="rId66"/>
    <p:sldId id="333" r:id="rId67"/>
    <p:sldId id="336" r:id="rId68"/>
    <p:sldId id="337" r:id="rId69"/>
    <p:sldId id="323" r:id="rId70"/>
    <p:sldId id="324" r:id="rId71"/>
    <p:sldId id="325" r:id="rId72"/>
    <p:sldId id="326" r:id="rId73"/>
    <p:sldId id="327" r:id="rId74"/>
    <p:sldId id="332" r:id="rId75"/>
    <p:sldId id="26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9CF9E-940E-4566-A187-BB4799653013}" type="datetimeFigureOut">
              <a:rPr lang="en-US" smtClean="0"/>
              <a:pPr/>
              <a:t>9/27/2014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808E9-93FB-4819-A0CB-6E4E157C9FF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A8808E9-93FB-4819-A0CB-6E4E157C9FFC}"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A8808E9-93FB-4819-A0CB-6E4E157C9FFC}" type="slidenum">
              <a:rPr lang="en-IN" smtClean="0"/>
              <a:pPr/>
              <a:t>67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17" name="Footer Placeholder 16"/>
          <p:cNvSpPr>
            <a:spLocks noGrp="1"/>
          </p:cNvSpPr>
          <p:nvPr>
            <p:ph type="ftr" sz="quarter" idx="11"/>
          </p:nvPr>
        </p:nvSpPr>
        <p:spPr/>
        <p:txBody>
          <a:bodyPr/>
          <a:lstStyle>
            <a:extLst/>
          </a:lstStyle>
          <a:p>
            <a:endParaRPr lang="en-IN"/>
          </a:p>
        </p:txBody>
      </p:sp>
      <p:sp>
        <p:nvSpPr>
          <p:cNvPr id="29" name="Slide Number Placeholder 28"/>
          <p:cNvSpPr>
            <a:spLocks noGrp="1"/>
          </p:cNvSpPr>
          <p:nvPr>
            <p:ph type="sldNum" sz="quarter" idx="12"/>
          </p:nvPr>
        </p:nvSpPr>
        <p:spPr/>
        <p:txBody>
          <a:bodyPr/>
          <a:lstStyle>
            <a:extLst/>
          </a:lstStyle>
          <a:p>
            <a:fld id="{9930BA7F-C631-4142-9766-CDE839FCAC8F}"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930BA7F-C631-4142-9766-CDE839FCAC8F}"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930BA7F-C631-4142-9766-CDE839FCAC8F}"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4820F9-B293-4D2F-B841-0EFA9322B7D2}" type="datetimeFigureOut">
              <a:rPr lang="en-US" smtClean="0"/>
              <a:pPr/>
              <a:t>9/27/2014</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930BA7F-C631-4142-9766-CDE839FCAC8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0C4820F9-B293-4D2F-B841-0EFA9322B7D2}" type="datetimeFigureOut">
              <a:rPr lang="en-US" smtClean="0"/>
              <a:pPr/>
              <a:t>9/27/2014</a:t>
            </a:fld>
            <a:endParaRPr lang="en-IN"/>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extLst/>
          </a:lstStyle>
          <a:p>
            <a:fld id="{9930BA7F-C631-4142-9766-CDE839FCAC8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C4820F9-B293-4D2F-B841-0EFA9322B7D2}" type="datetimeFigureOut">
              <a:rPr lang="en-US" smtClean="0"/>
              <a:pPr/>
              <a:t>9/27/2014</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930BA7F-C631-4142-9766-CDE839FCAC8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ajconline.org/action/showFullTextImages?pii=S0002-9149(01)0181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solidFill>
                  <a:srgbClr val="FF0000"/>
                </a:solidFill>
                <a:latin typeface="Algerian" pitchFamily="82" charset="0"/>
              </a:rPr>
              <a:t/>
            </a:r>
            <a:br>
              <a:rPr lang="en-US" sz="4800" dirty="0" smtClean="0">
                <a:solidFill>
                  <a:srgbClr val="FF0000"/>
                </a:solidFill>
                <a:latin typeface="Algerian" pitchFamily="82" charset="0"/>
              </a:rPr>
            </a:br>
            <a:r>
              <a:rPr lang="en-IN" sz="3100" dirty="0" smtClean="0">
                <a:solidFill>
                  <a:schemeClr val="bg1">
                    <a:lumMod val="95000"/>
                    <a:lumOff val="5000"/>
                  </a:schemeClr>
                </a:solidFill>
                <a:latin typeface="Algerian" pitchFamily="82" charset="0"/>
              </a:rPr>
              <a:t/>
            </a:r>
            <a:br>
              <a:rPr lang="en-IN" sz="3100" dirty="0" smtClean="0">
                <a:solidFill>
                  <a:schemeClr val="bg1">
                    <a:lumMod val="95000"/>
                    <a:lumOff val="5000"/>
                  </a:schemeClr>
                </a:solidFill>
                <a:latin typeface="Algerian" pitchFamily="82" charset="0"/>
              </a:rPr>
            </a:br>
            <a:r>
              <a:rPr lang="en-IN" sz="3100" dirty="0" smtClean="0">
                <a:solidFill>
                  <a:schemeClr val="bg1">
                    <a:lumMod val="95000"/>
                    <a:lumOff val="5000"/>
                  </a:schemeClr>
                </a:solidFill>
                <a:latin typeface="Algerian" pitchFamily="82" charset="0"/>
              </a:rPr>
              <a:t>                                          - FAZIL  BISHARA</a:t>
            </a:r>
            <a:endParaRPr lang="en-IN" sz="3100" dirty="0">
              <a:solidFill>
                <a:schemeClr val="bg1">
                  <a:lumMod val="95000"/>
                  <a:lumOff val="5000"/>
                </a:schemeClr>
              </a:solidFill>
              <a:latin typeface="Algerian" pitchFamily="82" charset="0"/>
            </a:endParaRPr>
          </a:p>
        </p:txBody>
      </p:sp>
      <p:sp>
        <p:nvSpPr>
          <p:cNvPr id="3" name="Subtitle 2"/>
          <p:cNvSpPr>
            <a:spLocks noGrp="1"/>
          </p:cNvSpPr>
          <p:nvPr>
            <p:ph type="subTitle" idx="1"/>
          </p:nvPr>
        </p:nvSpPr>
        <p:spPr>
          <a:xfrm>
            <a:off x="914400" y="928670"/>
            <a:ext cx="7772400" cy="3414730"/>
          </a:xfrm>
        </p:spPr>
        <p:txBody>
          <a:bodyPr>
            <a:normAutofit/>
          </a:bodyPr>
          <a:lstStyle/>
          <a:p>
            <a:r>
              <a:rPr lang="en-US" sz="4800" dirty="0" smtClean="0">
                <a:solidFill>
                  <a:srgbClr val="FF0000"/>
                </a:solidFill>
                <a:latin typeface="Algerian" pitchFamily="82" charset="0"/>
              </a:rPr>
              <a:t>                     </a:t>
            </a:r>
            <a:endParaRPr lang="en-IN" sz="4800" dirty="0">
              <a:latin typeface="Algerian" pitchFamily="82" charset="0"/>
            </a:endParaRPr>
          </a:p>
        </p:txBody>
      </p:sp>
      <p:sp>
        <p:nvSpPr>
          <p:cNvPr id="4" name="Rectangle 3"/>
          <p:cNvSpPr/>
          <p:nvPr/>
        </p:nvSpPr>
        <p:spPr>
          <a:xfrm>
            <a:off x="3357554" y="1000108"/>
            <a:ext cx="2714644" cy="923330"/>
          </a:xfrm>
          <a:prstGeom prst="rect">
            <a:avLst/>
          </a:prstGeom>
        </p:spPr>
        <p:txBody>
          <a:bodyPr wrap="square">
            <a:spAutoFit/>
          </a:bodyPr>
          <a:lstStyle/>
          <a:p>
            <a:r>
              <a:rPr lang="en-US" sz="5400" dirty="0" smtClean="0">
                <a:solidFill>
                  <a:srgbClr val="FFC000"/>
                </a:solidFill>
                <a:latin typeface="Algerian" pitchFamily="82" charset="0"/>
              </a:rPr>
              <a:t>  PTMC</a:t>
            </a:r>
            <a:endParaRPr lang="en-IN" sz="5400" dirty="0">
              <a:solidFill>
                <a:srgbClr val="FFC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714348" y="1643050"/>
            <a:ext cx="7950091" cy="278608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285852" y="928670"/>
            <a:ext cx="6653236" cy="6789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solidFill>
                  <a:srgbClr val="FFC000"/>
                </a:solidFill>
                <a:latin typeface="Algerian" pitchFamily="82" charset="0"/>
              </a:rPr>
              <a:t>      THE BEST PATIENTS FOR PMV </a:t>
            </a:r>
            <a:endParaRPr lang="en-IN" sz="3600" dirty="0">
              <a:solidFill>
                <a:srgbClr val="FFC000"/>
              </a:solidFill>
              <a:latin typeface="Algerian" pitchFamily="82" charset="0"/>
            </a:endParaRPr>
          </a:p>
        </p:txBody>
      </p:sp>
      <p:sp>
        <p:nvSpPr>
          <p:cNvPr id="3" name="Content Placeholder 2"/>
          <p:cNvSpPr>
            <a:spLocks noGrp="1"/>
          </p:cNvSpPr>
          <p:nvPr>
            <p:ph idx="1"/>
          </p:nvPr>
        </p:nvSpPr>
        <p:spPr/>
        <p:txBody>
          <a:bodyPr>
            <a:normAutofit/>
          </a:bodyPr>
          <a:lstStyle/>
          <a:p>
            <a:pPr>
              <a:buNone/>
            </a:pPr>
            <a:r>
              <a:rPr lang="en-IN" dirty="0" smtClean="0"/>
              <a:t>    </a:t>
            </a:r>
            <a:r>
              <a:rPr lang="en-IN" dirty="0" smtClean="0">
                <a:latin typeface="Aparajita" pitchFamily="34" charset="0"/>
                <a:cs typeface="Aparajita" pitchFamily="34" charset="0"/>
              </a:rPr>
              <a:t>Optimal candidates for PMV are those patients meeting the following characteristics: </a:t>
            </a:r>
          </a:p>
          <a:p>
            <a:pPr marL="582930" indent="-514350">
              <a:buAutoNum type="arabicParenBoth"/>
            </a:pPr>
            <a:r>
              <a:rPr lang="en-IN" dirty="0" smtClean="0">
                <a:latin typeface="Aparajita" pitchFamily="34" charset="0"/>
                <a:cs typeface="Aparajita" pitchFamily="34" charset="0"/>
              </a:rPr>
              <a:t>age 45 years old or younger</a:t>
            </a:r>
          </a:p>
          <a:p>
            <a:pPr marL="582930" indent="-514350">
              <a:buAutoNum type="arabicParenBoth"/>
            </a:pPr>
            <a:r>
              <a:rPr lang="en-IN" dirty="0" smtClean="0">
                <a:latin typeface="Aparajita" pitchFamily="34" charset="0"/>
                <a:cs typeface="Aparajita" pitchFamily="34" charset="0"/>
              </a:rPr>
              <a:t> normal sinus rhythm</a:t>
            </a:r>
          </a:p>
          <a:p>
            <a:pPr marL="582930" indent="-514350">
              <a:buAutoNum type="arabicParenBoth"/>
            </a:pPr>
            <a:r>
              <a:rPr lang="en-IN" dirty="0" err="1" smtClean="0">
                <a:latin typeface="Aparajita" pitchFamily="34" charset="0"/>
                <a:cs typeface="Aparajita" pitchFamily="34" charset="0"/>
              </a:rPr>
              <a:t>echocardiographic</a:t>
            </a:r>
            <a:r>
              <a:rPr lang="en-IN" dirty="0" smtClean="0">
                <a:latin typeface="Aparajita" pitchFamily="34" charset="0"/>
                <a:cs typeface="Aparajita" pitchFamily="34" charset="0"/>
              </a:rPr>
              <a:t> score less than or equal to 8</a:t>
            </a:r>
          </a:p>
          <a:p>
            <a:pPr marL="582930" indent="-514350">
              <a:buAutoNum type="arabicParenBoth"/>
            </a:pPr>
            <a:r>
              <a:rPr lang="en-IN" dirty="0" smtClean="0">
                <a:latin typeface="Aparajita" pitchFamily="34" charset="0"/>
                <a:cs typeface="Aparajita" pitchFamily="34" charset="0"/>
              </a:rPr>
              <a:t>no history of previous surgical </a:t>
            </a:r>
            <a:r>
              <a:rPr lang="en-IN" dirty="0" err="1" smtClean="0">
                <a:latin typeface="Aparajita" pitchFamily="34" charset="0"/>
                <a:cs typeface="Aparajita" pitchFamily="34" charset="0"/>
              </a:rPr>
              <a:t>commissurotomy</a:t>
            </a:r>
            <a:endParaRPr lang="en-IN" dirty="0" smtClean="0">
              <a:latin typeface="Aparajita" pitchFamily="34" charset="0"/>
              <a:cs typeface="Aparajita" pitchFamily="34" charset="0"/>
            </a:endParaRPr>
          </a:p>
          <a:p>
            <a:pPr marL="582930" indent="-514350">
              <a:buAutoNum type="arabicParenBoth"/>
            </a:pPr>
            <a:r>
              <a:rPr lang="en-IN" dirty="0" smtClean="0">
                <a:latin typeface="Aparajita" pitchFamily="34" charset="0"/>
                <a:cs typeface="Aparajita" pitchFamily="34" charset="0"/>
              </a:rPr>
              <a:t> pre-PMV MR less than or equal to 1+ Sellers grade</a:t>
            </a:r>
            <a:r>
              <a:rPr lang="en-IN" dirty="0" smtClean="0"/>
              <a:t>. </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smtClean="0">
                <a:latin typeface="Aparajita" pitchFamily="34" charset="0"/>
                <a:cs typeface="Aparajita" pitchFamily="34" charset="0"/>
              </a:rPr>
              <a:t>There are two approaches—</a:t>
            </a:r>
          </a:p>
          <a:p>
            <a:pPr>
              <a:buNone/>
            </a:pPr>
            <a:r>
              <a:rPr lang="en-IN" dirty="0" smtClean="0">
                <a:latin typeface="Aparajita" pitchFamily="34" charset="0"/>
                <a:cs typeface="Aparajita" pitchFamily="34" charset="0"/>
              </a:rPr>
              <a:t>                             trans-arterial </a:t>
            </a:r>
          </a:p>
          <a:p>
            <a:pPr>
              <a:buNone/>
            </a:pPr>
            <a:r>
              <a:rPr lang="en-IN" dirty="0" smtClean="0">
                <a:latin typeface="Aparajita" pitchFamily="34" charset="0"/>
                <a:cs typeface="Aparajita" pitchFamily="34" charset="0"/>
              </a:rPr>
              <a:t>                                       &amp;</a:t>
            </a:r>
          </a:p>
          <a:p>
            <a:pPr>
              <a:buNone/>
            </a:pPr>
            <a:r>
              <a:rPr lang="en-IN" dirty="0" smtClean="0">
                <a:latin typeface="Aparajita" pitchFamily="34" charset="0"/>
                <a:cs typeface="Aparajita" pitchFamily="34" charset="0"/>
              </a:rPr>
              <a:t>                             trans-venous</a:t>
            </a:r>
          </a:p>
          <a:p>
            <a:r>
              <a:rPr lang="en-IN" dirty="0" smtClean="0">
                <a:latin typeface="Aparajita" pitchFamily="34" charset="0"/>
                <a:cs typeface="Aparajita" pitchFamily="34" charset="0"/>
              </a:rPr>
              <a:t> main techniques—</a:t>
            </a:r>
          </a:p>
          <a:p>
            <a:pPr>
              <a:buNone/>
            </a:pPr>
            <a:r>
              <a:rPr lang="en-IN" dirty="0" smtClean="0">
                <a:latin typeface="Aparajita" pitchFamily="34" charset="0"/>
                <a:cs typeface="Aparajita" pitchFamily="34" charset="0"/>
              </a:rPr>
              <a:t>               double-balloon technique </a:t>
            </a:r>
          </a:p>
          <a:p>
            <a:pPr>
              <a:buNone/>
            </a:pPr>
            <a:r>
              <a:rPr lang="en-IN" dirty="0" smtClean="0">
                <a:latin typeface="Aparajita" pitchFamily="34" charset="0"/>
                <a:cs typeface="Aparajita" pitchFamily="34" charset="0"/>
              </a:rPr>
              <a:t>               Inoue technique</a:t>
            </a:r>
          </a:p>
          <a:p>
            <a:pPr>
              <a:buNone/>
            </a:pPr>
            <a:r>
              <a:rPr lang="en-US" dirty="0" smtClean="0">
                <a:latin typeface="Aparajita" pitchFamily="34" charset="0"/>
                <a:cs typeface="Aparajita" pitchFamily="34" charset="0"/>
              </a:rPr>
              <a:t>               metallic </a:t>
            </a:r>
            <a:r>
              <a:rPr lang="en-US" dirty="0" err="1" smtClean="0">
                <a:latin typeface="Aparajita" pitchFamily="34" charset="0"/>
                <a:cs typeface="Aparajita" pitchFamily="34" charset="0"/>
              </a:rPr>
              <a:t>valvulotome</a:t>
            </a:r>
            <a:endParaRPr lang="en-US" dirty="0" smtClean="0">
              <a:latin typeface="Aparajita" pitchFamily="34" charset="0"/>
              <a:cs typeface="Aparajita" pitchFamily="34" charset="0"/>
            </a:endParaRPr>
          </a:p>
          <a:p>
            <a:pPr>
              <a:buNone/>
            </a:pPr>
            <a:r>
              <a:rPr lang="en-US" dirty="0" smtClean="0">
                <a:latin typeface="Aparajita" pitchFamily="34" charset="0"/>
                <a:cs typeface="Aparajita" pitchFamily="34" charset="0"/>
              </a:rPr>
              <a:t>               retrograde technique</a:t>
            </a:r>
            <a:endParaRPr lang="en-IN" dirty="0" smtClean="0">
              <a:latin typeface="Aparajita" pitchFamily="34" charset="0"/>
              <a:cs typeface="Aparajita" pitchFamily="34" charset="0"/>
            </a:endParaRPr>
          </a:p>
          <a:p>
            <a:pPr>
              <a:buNone/>
            </a:pP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latin typeface="Aparajita" pitchFamily="34" charset="0"/>
                <a:cs typeface="Aparajita" pitchFamily="34" charset="0"/>
              </a:rPr>
              <a:t>        Selection of Appropriate Balloon Size</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A simple equation to obtain the reference size (height [cm]/10+10) has been proposed.</a:t>
            </a:r>
          </a:p>
          <a:p>
            <a:r>
              <a:rPr lang="en-IN" sz="3200" dirty="0" smtClean="0">
                <a:latin typeface="Aparajita" pitchFamily="34" charset="0"/>
                <a:cs typeface="Aparajita" pitchFamily="34" charset="0"/>
              </a:rPr>
              <a:t>The relationship of one’s height to the diameter of the mitral valve orifice is not necessarily linear.</a:t>
            </a:r>
          </a:p>
          <a:p>
            <a:r>
              <a:rPr lang="en-IN" sz="3200" dirty="0" smtClean="0">
                <a:latin typeface="Aparajita" pitchFamily="34" charset="0"/>
                <a:cs typeface="Aparajita" pitchFamily="34" charset="0"/>
              </a:rPr>
              <a:t>Annular calcification will affect the size of the mitral valve orifice regardless of the patient’s physical constitution.</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2400" dirty="0" smtClean="0">
                <a:latin typeface="Aparajita" pitchFamily="34" charset="0"/>
                <a:cs typeface="Aparajita" pitchFamily="34" charset="0"/>
              </a:rPr>
              <a:t>Select the balloon size by directly measuring the mitral annular diameter using 2-D echocardiography. The minimal mitral annular diameter should be adopted to avoid the risk of tearing the leaflets.</a:t>
            </a:r>
          </a:p>
          <a:p>
            <a:r>
              <a:rPr lang="en-IN" sz="2400" dirty="0" smtClean="0">
                <a:latin typeface="Aparajita" pitchFamily="34" charset="0"/>
                <a:cs typeface="Aparajita" pitchFamily="34" charset="0"/>
              </a:rPr>
              <a:t>The mitral annular diameter  </a:t>
            </a:r>
          </a:p>
          <a:p>
            <a:pPr>
              <a:buNone/>
            </a:pPr>
            <a:r>
              <a:rPr lang="en-IN" sz="2400" dirty="0" smtClean="0">
                <a:latin typeface="Aparajita" pitchFamily="34" charset="0"/>
                <a:cs typeface="Aparajita" pitchFamily="34" charset="0"/>
              </a:rPr>
              <a:t>can be measured on the apical</a:t>
            </a:r>
          </a:p>
          <a:p>
            <a:pPr>
              <a:buNone/>
            </a:pPr>
            <a:r>
              <a:rPr lang="en-IN" sz="2400" dirty="0" smtClean="0">
                <a:latin typeface="Aparajita" pitchFamily="34" charset="0"/>
                <a:cs typeface="Aparajita" pitchFamily="34" charset="0"/>
              </a:rPr>
              <a:t> 4- or 2-chamber view during </a:t>
            </a:r>
          </a:p>
          <a:p>
            <a:pPr>
              <a:buNone/>
            </a:pPr>
            <a:r>
              <a:rPr lang="en-IN" sz="2400" dirty="0" smtClean="0">
                <a:latin typeface="Aparajita" pitchFamily="34" charset="0"/>
                <a:cs typeface="Aparajita" pitchFamily="34" charset="0"/>
              </a:rPr>
              <a:t>mid- to end-systole.</a:t>
            </a:r>
            <a:endParaRPr lang="en-IN" sz="2400" dirty="0">
              <a:latin typeface="Aparajita" pitchFamily="34" charset="0"/>
              <a:cs typeface="Aparajita" pitchFamily="34" charset="0"/>
            </a:endParaRPr>
          </a:p>
        </p:txBody>
      </p:sp>
      <p:pic>
        <p:nvPicPr>
          <p:cNvPr id="2050" name="Picture 2"/>
          <p:cNvPicPr>
            <a:picLocks noChangeAspect="1" noChangeArrowheads="1"/>
          </p:cNvPicPr>
          <p:nvPr/>
        </p:nvPicPr>
        <p:blipFill>
          <a:blip r:embed="rId2"/>
          <a:srcRect/>
          <a:stretch>
            <a:fillRect/>
          </a:stretch>
        </p:blipFill>
        <p:spPr bwMode="auto">
          <a:xfrm>
            <a:off x="4357686" y="3500438"/>
            <a:ext cx="4562475"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latin typeface="Aparajita" pitchFamily="34" charset="0"/>
                <a:cs typeface="Aparajita" pitchFamily="34" charset="0"/>
              </a:rPr>
              <a:t>                         </a:t>
            </a:r>
            <a:r>
              <a:rPr lang="en-IN" sz="3200" dirty="0" smtClean="0">
                <a:solidFill>
                  <a:srgbClr val="FFFF00"/>
                </a:solidFill>
                <a:latin typeface="Aparajita" pitchFamily="34" charset="0"/>
                <a:cs typeface="Aparajita" pitchFamily="34" charset="0"/>
              </a:rPr>
              <a:t>GENERAL CONSIDERATIONS</a:t>
            </a:r>
            <a:endParaRPr lang="en-IN" sz="3200" dirty="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lnSpcReduction="10000"/>
          </a:bodyPr>
          <a:lstStyle/>
          <a:p>
            <a:r>
              <a:rPr lang="en-IN" sz="3200" dirty="0" smtClean="0">
                <a:latin typeface="Aparajita" pitchFamily="34" charset="0"/>
                <a:cs typeface="Aparajita" pitchFamily="34" charset="0"/>
              </a:rPr>
              <a:t>PMV is usually performed on fasting patients</a:t>
            </a:r>
          </a:p>
          <a:p>
            <a:r>
              <a:rPr lang="en-IN" sz="3200" dirty="0" smtClean="0">
                <a:latin typeface="Aparajita" pitchFamily="34" charset="0"/>
                <a:cs typeface="Aparajita" pitchFamily="34" charset="0"/>
              </a:rPr>
              <a:t>obtain a TEE to confirm the pre-PMV Wilkins valve score, quantify the baseline degree of MR,  rule out the presence of </a:t>
            </a:r>
            <a:r>
              <a:rPr lang="en-IN" sz="3200" dirty="0" err="1" smtClean="0">
                <a:latin typeface="Aparajita" pitchFamily="34" charset="0"/>
                <a:cs typeface="Aparajita" pitchFamily="34" charset="0"/>
              </a:rPr>
              <a:t>intracardiac</a:t>
            </a:r>
            <a:r>
              <a:rPr lang="en-IN" sz="3200" dirty="0" smtClean="0">
                <a:latin typeface="Aparajita" pitchFamily="34" charset="0"/>
                <a:cs typeface="Aparajita" pitchFamily="34" charset="0"/>
              </a:rPr>
              <a:t> thrombus.</a:t>
            </a:r>
          </a:p>
          <a:p>
            <a:r>
              <a:rPr lang="en-IN" sz="3200" dirty="0" err="1" smtClean="0">
                <a:latin typeface="Aparajita" pitchFamily="34" charset="0"/>
                <a:cs typeface="Aparajita" pitchFamily="34" charset="0"/>
              </a:rPr>
              <a:t>intraprocedural</a:t>
            </a:r>
            <a:r>
              <a:rPr lang="en-IN" sz="3200" dirty="0" smtClean="0">
                <a:latin typeface="Aparajita" pitchFamily="34" charset="0"/>
                <a:cs typeface="Aparajita" pitchFamily="34" charset="0"/>
              </a:rPr>
              <a:t> TTE to assess the baseline valve characteristics and the degree of MR after each balloon inflation.</a:t>
            </a:r>
          </a:p>
          <a:p>
            <a:r>
              <a:rPr lang="en-IN" sz="3200" dirty="0" smtClean="0">
                <a:latin typeface="Aparajita" pitchFamily="34" charset="0"/>
                <a:cs typeface="Aparajita" pitchFamily="34" charset="0"/>
              </a:rPr>
              <a:t>Antibiotic prophylaxis is given before obtaining access</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FF00"/>
                </a:solidFill>
                <a:latin typeface="Aparajita" pitchFamily="34" charset="0"/>
                <a:cs typeface="Aparajita" pitchFamily="34" charset="0"/>
              </a:rPr>
              <a:t>      TRANS-VENOUS OR ANTEGRADE APPROACH</a:t>
            </a:r>
            <a:endParaRPr lang="en-IN" sz="3200" dirty="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sz="2800" dirty="0" smtClean="0">
                <a:latin typeface="Andalus" pitchFamily="18" charset="-78"/>
                <a:cs typeface="Andalus" pitchFamily="18" charset="-78"/>
              </a:rPr>
              <a:t>more widely used approach and is usually performed through the femoral vein.</a:t>
            </a:r>
          </a:p>
          <a:p>
            <a:r>
              <a:rPr lang="en-IN" sz="2800" dirty="0" smtClean="0">
                <a:latin typeface="Andalus" pitchFamily="18" charset="-78"/>
                <a:cs typeface="Andalus" pitchFamily="18" charset="-78"/>
              </a:rPr>
              <a:t> Trans-</a:t>
            </a:r>
            <a:r>
              <a:rPr lang="en-IN" sz="2800" dirty="0" err="1" smtClean="0">
                <a:latin typeface="Andalus" pitchFamily="18" charset="-78"/>
                <a:cs typeface="Andalus" pitchFamily="18" charset="-78"/>
              </a:rPr>
              <a:t>septal</a:t>
            </a:r>
            <a:r>
              <a:rPr lang="en-IN" sz="2800" dirty="0" smtClean="0">
                <a:latin typeface="Andalus" pitchFamily="18" charset="-78"/>
                <a:cs typeface="Andalus" pitchFamily="18" charset="-78"/>
              </a:rPr>
              <a:t> catheterization is the first and one of the most crucial steps of the procedure</a:t>
            </a:r>
            <a:r>
              <a:rPr lang="en-IN" sz="3200" dirty="0" smtClean="0">
                <a:latin typeface="Andalus" pitchFamily="18" charset="-78"/>
                <a:cs typeface="Andalus" pitchFamily="18" charset="-78"/>
              </a:rPr>
              <a:t>. </a:t>
            </a:r>
            <a:endParaRPr lang="en-IN" sz="3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ndalus" pitchFamily="18" charset="-78"/>
                <a:cs typeface="Andalus" pitchFamily="18" charset="-78"/>
              </a:rPr>
              <a:t>           Trans-</a:t>
            </a:r>
            <a:r>
              <a:rPr lang="en-US" dirty="0" err="1" smtClean="0">
                <a:solidFill>
                  <a:srgbClr val="FFFF00"/>
                </a:solidFill>
                <a:latin typeface="Andalus" pitchFamily="18" charset="-78"/>
                <a:cs typeface="Andalus" pitchFamily="18" charset="-78"/>
              </a:rPr>
              <a:t>septal</a:t>
            </a:r>
            <a:r>
              <a:rPr lang="en-US" dirty="0" smtClean="0">
                <a:solidFill>
                  <a:srgbClr val="FFFF00"/>
                </a:solidFill>
                <a:latin typeface="Andalus" pitchFamily="18" charset="-78"/>
                <a:cs typeface="Andalus" pitchFamily="18" charset="-78"/>
              </a:rPr>
              <a:t> catheterization</a:t>
            </a:r>
            <a:endParaRPr lang="en-IN" dirty="0">
              <a:solidFill>
                <a:srgbClr val="FFFF00"/>
              </a:solidFill>
              <a:latin typeface="Andalus" pitchFamily="18" charset="-78"/>
              <a:cs typeface="Andalus" pitchFamily="18" charset="-78"/>
            </a:endParaRPr>
          </a:p>
        </p:txBody>
      </p:sp>
      <p:sp>
        <p:nvSpPr>
          <p:cNvPr id="3" name="Content Placeholder 2"/>
          <p:cNvSpPr>
            <a:spLocks noGrp="1"/>
          </p:cNvSpPr>
          <p:nvPr>
            <p:ph idx="1"/>
          </p:nvPr>
        </p:nvSpPr>
        <p:spPr/>
        <p:txBody>
          <a:bodyPr>
            <a:normAutofit fontScale="92500" lnSpcReduction="10000"/>
          </a:bodyPr>
          <a:lstStyle/>
          <a:p>
            <a:r>
              <a:rPr lang="en-IN" dirty="0" smtClean="0">
                <a:latin typeface="Aparajita" pitchFamily="34" charset="0"/>
                <a:cs typeface="Aparajita" pitchFamily="34" charset="0"/>
              </a:rPr>
              <a:t>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catheterization, originally developed by Cope and by Ross in 1959.</a:t>
            </a:r>
          </a:p>
          <a:p>
            <a:r>
              <a:rPr lang="en-IN" dirty="0" smtClean="0">
                <a:latin typeface="Aparajita" pitchFamily="34" charset="0"/>
                <a:cs typeface="Aparajita" pitchFamily="34" charset="0"/>
              </a:rPr>
              <a:t> The conditions necessary for safe and successful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catheterization are</a:t>
            </a:r>
          </a:p>
          <a:p>
            <a:pPr>
              <a:buNone/>
            </a:pPr>
            <a:r>
              <a:rPr lang="en-IN" dirty="0" smtClean="0">
                <a:latin typeface="Aparajita" pitchFamily="34" charset="0"/>
                <a:cs typeface="Aparajita" pitchFamily="34" charset="0"/>
              </a:rPr>
              <a:t>(1) knowledge of the anatomy, which may be modified in patients with mitral </a:t>
            </a:r>
            <a:r>
              <a:rPr lang="en-IN" dirty="0" err="1" smtClean="0">
                <a:latin typeface="Aparajita" pitchFamily="34" charset="0"/>
                <a:cs typeface="Aparajita" pitchFamily="34" charset="0"/>
              </a:rPr>
              <a:t>stenosis</a:t>
            </a:r>
            <a:r>
              <a:rPr lang="en-IN" dirty="0" smtClean="0">
                <a:latin typeface="Aparajita" pitchFamily="34" charset="0"/>
                <a:cs typeface="Aparajita" pitchFamily="34" charset="0"/>
              </a:rPr>
              <a:t>, in whom normal geometry has been lost because both atria are enlarged and the convexity of the septum is exaggerated</a:t>
            </a:r>
          </a:p>
          <a:p>
            <a:pPr>
              <a:buNone/>
            </a:pPr>
            <a:r>
              <a:rPr lang="en-IN" dirty="0" smtClean="0">
                <a:latin typeface="Aparajita" pitchFamily="34" charset="0"/>
                <a:cs typeface="Aparajita" pitchFamily="34" charset="0"/>
              </a:rPr>
              <a:t>(2) knowledge of contraindications</a:t>
            </a:r>
          </a:p>
          <a:p>
            <a:pPr>
              <a:buNone/>
            </a:pPr>
            <a:r>
              <a:rPr lang="en-IN" dirty="0" smtClean="0">
                <a:latin typeface="Aparajita" pitchFamily="34" charset="0"/>
                <a:cs typeface="Aparajita" pitchFamily="34" charset="0"/>
              </a:rPr>
              <a:t>(3) experience of the operators</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Echocardiography  during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catheterization has the potential to enhance its safety, especially in the early part of the operator’s experience.</a:t>
            </a:r>
          </a:p>
          <a:p>
            <a:r>
              <a:rPr lang="en-IN" dirty="0" err="1" smtClean="0">
                <a:latin typeface="Aparajita" pitchFamily="34" charset="0"/>
                <a:cs typeface="Aparajita" pitchFamily="34" charset="0"/>
              </a:rPr>
              <a:t>Intracardiac</a:t>
            </a:r>
            <a:r>
              <a:rPr lang="en-IN" dirty="0" smtClean="0">
                <a:latin typeface="Aparajita" pitchFamily="34" charset="0"/>
                <a:cs typeface="Aparajita" pitchFamily="34" charset="0"/>
              </a:rPr>
              <a:t> echocardiography (ICE) is the current imaging tool of choice  to guide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puncture.</a:t>
            </a:r>
          </a:p>
          <a:p>
            <a:pPr>
              <a:buNone/>
            </a:pPr>
            <a:r>
              <a:rPr lang="en-IN" dirty="0" smtClean="0">
                <a:latin typeface="Aparajita" pitchFamily="34" charset="0"/>
                <a:cs typeface="Aparajita" pitchFamily="34" charset="0"/>
              </a:rPr>
              <a:t>    benefits- may be used without additional operators or general </a:t>
            </a:r>
            <a:r>
              <a:rPr lang="en-IN" dirty="0" err="1" smtClean="0">
                <a:latin typeface="Aparajita" pitchFamily="34" charset="0"/>
                <a:cs typeface="Aparajita" pitchFamily="34" charset="0"/>
              </a:rPr>
              <a:t>anesthesia</a:t>
            </a:r>
            <a:r>
              <a:rPr lang="en-IN" dirty="0" smtClean="0">
                <a:latin typeface="Aparajita" pitchFamily="34" charset="0"/>
                <a:cs typeface="Aparajita" pitchFamily="34" charset="0"/>
              </a:rPr>
              <a:t> </a:t>
            </a:r>
          </a:p>
          <a:p>
            <a:pPr>
              <a:buNone/>
            </a:pPr>
            <a:r>
              <a:rPr lang="en-US" dirty="0" smtClean="0">
                <a:latin typeface="Aparajita" pitchFamily="34" charset="0"/>
                <a:cs typeface="Aparajita" pitchFamily="34" charset="0"/>
              </a:rPr>
              <a:t>    drawback- price of the device</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3200" dirty="0" smtClean="0">
                <a:solidFill>
                  <a:srgbClr val="FFC000"/>
                </a:solidFill>
                <a:latin typeface="Aparajita" pitchFamily="34" charset="0"/>
                <a:cs typeface="Aparajita" pitchFamily="34" charset="0"/>
              </a:rPr>
              <a:t>TEE</a:t>
            </a:r>
            <a:r>
              <a:rPr lang="en-IN" sz="3200" dirty="0" smtClean="0">
                <a:latin typeface="Aparajita" pitchFamily="34" charset="0"/>
                <a:cs typeface="Aparajita" pitchFamily="34" charset="0"/>
              </a:rPr>
              <a:t> or </a:t>
            </a:r>
            <a:r>
              <a:rPr lang="en-IN" sz="3200" dirty="0" smtClean="0">
                <a:solidFill>
                  <a:srgbClr val="FFC000"/>
                </a:solidFill>
                <a:latin typeface="Aparajita" pitchFamily="34" charset="0"/>
                <a:cs typeface="Aparajita" pitchFamily="34" charset="0"/>
              </a:rPr>
              <a:t>ICE</a:t>
            </a:r>
            <a:r>
              <a:rPr lang="en-IN" sz="3200" dirty="0" smtClean="0">
                <a:latin typeface="Aparajita" pitchFamily="34" charset="0"/>
                <a:cs typeface="Aparajita" pitchFamily="34" charset="0"/>
              </a:rPr>
              <a:t> can be used not only as guidance for the </a:t>
            </a:r>
            <a:r>
              <a:rPr lang="en-IN" sz="3200" dirty="0" err="1" smtClean="0">
                <a:latin typeface="Aparajita" pitchFamily="34" charset="0"/>
                <a:cs typeface="Aparajita" pitchFamily="34" charset="0"/>
              </a:rPr>
              <a:t>Brockenbrough</a:t>
            </a:r>
            <a:r>
              <a:rPr lang="en-IN" sz="3200" dirty="0" smtClean="0">
                <a:latin typeface="Aparajita" pitchFamily="34" charset="0"/>
                <a:cs typeface="Aparajita" pitchFamily="34" charset="0"/>
              </a:rPr>
              <a:t> procedure but also as a monitor to early detect serious complications .</a:t>
            </a:r>
          </a:p>
          <a:p>
            <a:r>
              <a:rPr lang="en-US" sz="3200" dirty="0" smtClean="0">
                <a:latin typeface="Aparajita" pitchFamily="34" charset="0"/>
                <a:cs typeface="Aparajita" pitchFamily="34" charset="0"/>
              </a:rPr>
              <a:t>Using angiographic landmarks alone is commonly used by seasoned operators.</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sz="2800" dirty="0" smtClean="0">
                <a:latin typeface="Aparajita" pitchFamily="34" charset="0"/>
                <a:cs typeface="Aparajita" pitchFamily="34" charset="0"/>
              </a:rPr>
              <a:t>   </a:t>
            </a:r>
            <a:r>
              <a:rPr lang="en-IN" sz="3200" dirty="0" smtClean="0">
                <a:latin typeface="Aparajita" pitchFamily="34" charset="0"/>
                <a:cs typeface="Aparajita" pitchFamily="34" charset="0"/>
              </a:rPr>
              <a:t>Until the first publication by Inoue and </a:t>
            </a:r>
            <a:r>
              <a:rPr lang="en-IN" sz="3200" dirty="0" err="1" smtClean="0">
                <a:latin typeface="Aparajita" pitchFamily="34" charset="0"/>
                <a:cs typeface="Aparajita" pitchFamily="34" charset="0"/>
              </a:rPr>
              <a:t>coworkers</a:t>
            </a:r>
            <a:r>
              <a:rPr lang="en-IN" sz="3200" dirty="0" smtClean="0">
                <a:latin typeface="Aparajita" pitchFamily="34" charset="0"/>
                <a:cs typeface="Aparajita" pitchFamily="34" charset="0"/>
              </a:rPr>
              <a:t> describing </a:t>
            </a:r>
            <a:r>
              <a:rPr lang="en-IN" sz="3200" dirty="0" err="1" smtClean="0">
                <a:latin typeface="Aparajita" pitchFamily="34" charset="0"/>
                <a:cs typeface="Aparajita" pitchFamily="34" charset="0"/>
              </a:rPr>
              <a:t>percutaneous</a:t>
            </a:r>
            <a:r>
              <a:rPr lang="en-IN" sz="3200" dirty="0" smtClean="0">
                <a:latin typeface="Aparajita" pitchFamily="34" charset="0"/>
                <a:cs typeface="Aparajita" pitchFamily="34" charset="0"/>
              </a:rPr>
              <a:t> mitral </a:t>
            </a:r>
            <a:r>
              <a:rPr lang="en-IN" sz="3200" dirty="0" err="1" smtClean="0">
                <a:latin typeface="Aparajita" pitchFamily="34" charset="0"/>
                <a:cs typeface="Aparajita" pitchFamily="34" charset="0"/>
              </a:rPr>
              <a:t>commissurotomy</a:t>
            </a:r>
            <a:r>
              <a:rPr lang="en-IN" sz="3200" dirty="0" smtClean="0">
                <a:latin typeface="Aparajita" pitchFamily="34" charset="0"/>
                <a:cs typeface="Aparajita" pitchFamily="34" charset="0"/>
              </a:rPr>
              <a:t> (PMC) in 1984, surgery was the only treatment for patients with mitral </a:t>
            </a:r>
            <a:r>
              <a:rPr lang="en-IN" sz="3200" dirty="0" err="1" smtClean="0">
                <a:latin typeface="Aparajita" pitchFamily="34" charset="0"/>
                <a:cs typeface="Aparajita" pitchFamily="34" charset="0"/>
              </a:rPr>
              <a:t>stenosis</a:t>
            </a:r>
            <a:r>
              <a:rPr lang="en-IN" sz="3200" dirty="0" smtClean="0">
                <a:latin typeface="Aparajita" pitchFamily="34" charset="0"/>
                <a:cs typeface="Aparajita" pitchFamily="34" charset="0"/>
              </a:rPr>
              <a:t>.</a:t>
            </a:r>
          </a:p>
          <a:p>
            <a:pPr>
              <a:buNone/>
            </a:pPr>
            <a:endParaRPr lang="en-IN" sz="2800" dirty="0" smtClean="0">
              <a:latin typeface="Aparajita" pitchFamily="34" charset="0"/>
              <a:cs typeface="Aparajita" pitchFamily="34" charset="0"/>
            </a:endParaRPr>
          </a:p>
          <a:p>
            <a:pPr>
              <a:buNone/>
            </a:pPr>
            <a:r>
              <a:rPr lang="en-IN" dirty="0" smtClean="0"/>
              <a:t> </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C000"/>
                </a:solidFill>
                <a:latin typeface="Algerian" pitchFamily="82" charset="0"/>
              </a:rPr>
              <a:t>                      Imaging views</a:t>
            </a:r>
            <a:endParaRPr lang="en-IN" sz="3200" dirty="0">
              <a:solidFill>
                <a:srgbClr val="FFC000"/>
              </a:solidFill>
              <a:latin typeface="Algerian" pitchFamily="82" charset="0"/>
            </a:endParaRPr>
          </a:p>
        </p:txBody>
      </p:sp>
      <p:sp>
        <p:nvSpPr>
          <p:cNvPr id="3" name="Content Placeholder 2"/>
          <p:cNvSpPr>
            <a:spLocks noGrp="1"/>
          </p:cNvSpPr>
          <p:nvPr>
            <p:ph idx="1"/>
          </p:nvPr>
        </p:nvSpPr>
        <p:spPr/>
        <p:txBody>
          <a:bodyPr>
            <a:normAutofit/>
          </a:bodyPr>
          <a:lstStyle/>
          <a:p>
            <a:r>
              <a:rPr lang="en-US" sz="3200" dirty="0" smtClean="0">
                <a:latin typeface="Aparajita" pitchFamily="34" charset="0"/>
                <a:cs typeface="Aparajita" pitchFamily="34" charset="0"/>
              </a:rPr>
              <a:t>Initial placement of pigtail, </a:t>
            </a:r>
            <a:r>
              <a:rPr lang="en-US" sz="3200" dirty="0" err="1" smtClean="0">
                <a:latin typeface="Aparajita" pitchFamily="34" charset="0"/>
                <a:cs typeface="Aparajita" pitchFamily="34" charset="0"/>
              </a:rPr>
              <a:t>guidewires</a:t>
            </a:r>
            <a:r>
              <a:rPr lang="en-US" sz="3200" dirty="0" smtClean="0">
                <a:latin typeface="Aparajita" pitchFamily="34" charset="0"/>
                <a:cs typeface="Aparajita" pitchFamily="34" charset="0"/>
              </a:rPr>
              <a:t> and </a:t>
            </a:r>
            <a:r>
              <a:rPr lang="en-US" sz="3200" dirty="0" err="1" smtClean="0">
                <a:latin typeface="Aparajita" pitchFamily="34" charset="0"/>
                <a:cs typeface="Aparajita" pitchFamily="34" charset="0"/>
              </a:rPr>
              <a:t>transseptal</a:t>
            </a:r>
            <a:r>
              <a:rPr lang="en-US" sz="3200" dirty="0" smtClean="0">
                <a:latin typeface="Aparajita" pitchFamily="34" charset="0"/>
                <a:cs typeface="Aparajita" pitchFamily="34" charset="0"/>
              </a:rPr>
              <a:t> systems- </a:t>
            </a:r>
            <a:r>
              <a:rPr lang="en-US" sz="3200" dirty="0" smtClean="0">
                <a:solidFill>
                  <a:srgbClr val="FFFF00"/>
                </a:solidFill>
                <a:latin typeface="Aparajita" pitchFamily="34" charset="0"/>
                <a:cs typeface="Aparajita" pitchFamily="34" charset="0"/>
              </a:rPr>
              <a:t>AP projection</a:t>
            </a:r>
          </a:p>
          <a:p>
            <a:r>
              <a:rPr lang="en-US" sz="3200" dirty="0" smtClean="0">
                <a:latin typeface="Aparajita" pitchFamily="34" charset="0"/>
                <a:cs typeface="Aparajita" pitchFamily="34" charset="0"/>
              </a:rPr>
              <a:t>To estimate ant/post placement of catheter in the </a:t>
            </a:r>
            <a:r>
              <a:rPr lang="en-US" sz="3200" dirty="0" err="1" smtClean="0">
                <a:latin typeface="Aparajita" pitchFamily="34" charset="0"/>
                <a:cs typeface="Aparajita" pitchFamily="34" charset="0"/>
              </a:rPr>
              <a:t>atrial</a:t>
            </a:r>
            <a:r>
              <a:rPr lang="en-US" sz="3200" dirty="0" smtClean="0">
                <a:latin typeface="Aparajita" pitchFamily="34" charset="0"/>
                <a:cs typeface="Aparajita" pitchFamily="34" charset="0"/>
              </a:rPr>
              <a:t> septum- </a:t>
            </a:r>
            <a:r>
              <a:rPr lang="en-US" sz="3200" dirty="0" smtClean="0">
                <a:solidFill>
                  <a:srgbClr val="FFFF00"/>
                </a:solidFill>
                <a:latin typeface="Aparajita" pitchFamily="34" charset="0"/>
                <a:cs typeface="Aparajita" pitchFamily="34" charset="0"/>
              </a:rPr>
              <a:t>RAO </a:t>
            </a:r>
            <a:r>
              <a:rPr lang="en-US" sz="3200" dirty="0" err="1" smtClean="0">
                <a:solidFill>
                  <a:srgbClr val="FFFF00"/>
                </a:solidFill>
                <a:latin typeface="Aparajita" pitchFamily="34" charset="0"/>
                <a:cs typeface="Aparajita" pitchFamily="34" charset="0"/>
              </a:rPr>
              <a:t>angulation</a:t>
            </a:r>
            <a:endParaRPr lang="en-US" sz="3200" dirty="0" smtClean="0">
              <a:solidFill>
                <a:srgbClr val="FFFF00"/>
              </a:solidFill>
              <a:latin typeface="Aparajita" pitchFamily="34" charset="0"/>
              <a:cs typeface="Aparajita" pitchFamily="34" charset="0"/>
            </a:endParaRPr>
          </a:p>
          <a:p>
            <a:r>
              <a:rPr lang="en-US" sz="3200" dirty="0" smtClean="0">
                <a:latin typeface="Aparajita" pitchFamily="34" charset="0"/>
                <a:cs typeface="Aparajita" pitchFamily="34" charset="0"/>
              </a:rPr>
              <a:t>Trans-</a:t>
            </a:r>
            <a:r>
              <a:rPr lang="en-US" sz="3200" dirty="0" err="1" smtClean="0">
                <a:latin typeface="Aparajita" pitchFamily="34" charset="0"/>
                <a:cs typeface="Aparajita" pitchFamily="34" charset="0"/>
              </a:rPr>
              <a:t>septal</a:t>
            </a:r>
            <a:r>
              <a:rPr lang="en-US" sz="3200" dirty="0" smtClean="0">
                <a:latin typeface="Aparajita" pitchFamily="34" charset="0"/>
                <a:cs typeface="Aparajita" pitchFamily="34" charset="0"/>
              </a:rPr>
              <a:t> puncture is performed in the </a:t>
            </a:r>
            <a:r>
              <a:rPr lang="en-US" sz="3200" dirty="0" smtClean="0">
                <a:solidFill>
                  <a:srgbClr val="FFFF00"/>
                </a:solidFill>
                <a:latin typeface="Aparajita" pitchFamily="34" charset="0"/>
                <a:cs typeface="Aparajita" pitchFamily="34" charset="0"/>
              </a:rPr>
              <a:t>AP projection </a:t>
            </a:r>
            <a:r>
              <a:rPr lang="en-US" sz="3200" dirty="0" smtClean="0">
                <a:latin typeface="Aparajita" pitchFamily="34" charset="0"/>
                <a:cs typeface="Aparajita" pitchFamily="34" charset="0"/>
              </a:rPr>
              <a:t>to see needle entry in atrium.</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FF00"/>
                </a:solidFill>
                <a:latin typeface="Aparajita" pitchFamily="34" charset="0"/>
                <a:cs typeface="Aparajita" pitchFamily="34" charset="0"/>
              </a:rPr>
              <a:t>                 Steps of trans-</a:t>
            </a:r>
            <a:r>
              <a:rPr lang="en-US" sz="3600" dirty="0" err="1" smtClean="0">
                <a:solidFill>
                  <a:srgbClr val="FFFF00"/>
                </a:solidFill>
                <a:latin typeface="Aparajita" pitchFamily="34" charset="0"/>
                <a:cs typeface="Aparajita" pitchFamily="34" charset="0"/>
              </a:rPr>
              <a:t>septal</a:t>
            </a:r>
            <a:r>
              <a:rPr lang="en-US" sz="3600" dirty="0" smtClean="0">
                <a:solidFill>
                  <a:srgbClr val="FFFF00"/>
                </a:solidFill>
                <a:latin typeface="Aparajita" pitchFamily="34" charset="0"/>
                <a:cs typeface="Aparajita" pitchFamily="34" charset="0"/>
              </a:rPr>
              <a:t> catheterization</a:t>
            </a:r>
            <a:endParaRPr lang="en-IN" sz="3600" dirty="0">
              <a:solidFill>
                <a:srgbClr val="FFFF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US" dirty="0" smtClean="0">
                <a:latin typeface="Aparajita" pitchFamily="34" charset="0"/>
                <a:cs typeface="Aparajita" pitchFamily="34" charset="0"/>
              </a:rPr>
              <a:t>A pigtail catheter is placed in the aortic sinus of </a:t>
            </a:r>
            <a:r>
              <a:rPr lang="en-US" dirty="0" err="1" smtClean="0">
                <a:latin typeface="Aparajita" pitchFamily="34" charset="0"/>
                <a:cs typeface="Aparajita" pitchFamily="34" charset="0"/>
              </a:rPr>
              <a:t>valsalva</a:t>
            </a:r>
            <a:r>
              <a:rPr lang="en-US" dirty="0" smtClean="0">
                <a:latin typeface="Aparajita" pitchFamily="34" charset="0"/>
                <a:cs typeface="Aparajita" pitchFamily="34" charset="0"/>
              </a:rPr>
              <a:t> just above the valve for anatomic reference and measurement  of aortic pressure.</a:t>
            </a:r>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A J-tipped 0.032-inch guide wire is inserted via the right femoral vein into the superior vena cava. </a:t>
            </a:r>
          </a:p>
          <a:p>
            <a:r>
              <a:rPr lang="en-IN" dirty="0" smtClean="0">
                <a:latin typeface="Aparajita" pitchFamily="34" charset="0"/>
                <a:cs typeface="Aparajita" pitchFamily="34" charset="0"/>
              </a:rPr>
              <a:t>The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catheter and sheath is advanced over the guide wire into the vena cava and the guide wire is then withdrawn.</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err="1" smtClean="0">
                <a:latin typeface="Aparajita" pitchFamily="34" charset="0"/>
                <a:cs typeface="Aparajita" pitchFamily="34" charset="0"/>
              </a:rPr>
              <a:t>Brockenbrough</a:t>
            </a:r>
            <a:r>
              <a:rPr lang="en-IN" dirty="0" smtClean="0">
                <a:latin typeface="Aparajita" pitchFamily="34" charset="0"/>
                <a:cs typeface="Aparajita" pitchFamily="34" charset="0"/>
              </a:rPr>
              <a:t>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needle is now advanced through the catheter, positioned in the SVC with the metal arrow indicator pointing to the 12 </a:t>
            </a:r>
            <a:r>
              <a:rPr lang="en-IN" sz="2600" dirty="0" smtClean="0">
                <a:latin typeface="Aparajita" pitchFamily="34" charset="0"/>
                <a:cs typeface="Aparajita" pitchFamily="34" charset="0"/>
              </a:rPr>
              <a:t>o</a:t>
            </a:r>
            <a:r>
              <a:rPr lang="en-IN" dirty="0" smtClean="0">
                <a:latin typeface="Aparajita" pitchFamily="34" charset="0"/>
                <a:cs typeface="Aparajita" pitchFamily="34" charset="0"/>
              </a:rPr>
              <a:t> clock position with its tip about 2-3 mm proximal to the catheter tip.</a:t>
            </a:r>
          </a:p>
          <a:p>
            <a:r>
              <a:rPr lang="en-US" dirty="0" smtClean="0">
                <a:latin typeface="Aparajita" pitchFamily="34" charset="0"/>
                <a:cs typeface="Aparajita" pitchFamily="34" charset="0"/>
              </a:rPr>
              <a:t>The catheter-needle assembly now held fixed together is withdrawn caudally from the SVC into the RA with a clockwise rotation of the needle arrow indicator pointing at 4 o clock position</a:t>
            </a:r>
            <a:endParaRPr lang="en-IN" dirty="0"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sz="3200" dirty="0" smtClean="0">
                <a:latin typeface="Aparajita" pitchFamily="34" charset="0"/>
                <a:cs typeface="Aparajita" pitchFamily="34" charset="0"/>
              </a:rPr>
              <a:t>three sequential landmark “bumps”</a:t>
            </a:r>
            <a:r>
              <a:rPr lang="en-US" sz="3200" dirty="0" smtClean="0">
                <a:latin typeface="Aparajita" pitchFamily="34" charset="0"/>
                <a:cs typeface="Aparajita" pitchFamily="34" charset="0"/>
              </a:rPr>
              <a:t> are traversed on withdrawal-</a:t>
            </a:r>
          </a:p>
          <a:p>
            <a:pPr marL="582930" indent="-514350">
              <a:buAutoNum type="arabicParenBoth"/>
            </a:pPr>
            <a:r>
              <a:rPr lang="en-IN" sz="3200" dirty="0" smtClean="0">
                <a:latin typeface="Aparajita" pitchFamily="34" charset="0"/>
                <a:cs typeface="Aparajita" pitchFamily="34" charset="0"/>
              </a:rPr>
              <a:t>as it enters the right atrium/superior vena cava junction,</a:t>
            </a:r>
          </a:p>
          <a:p>
            <a:pPr marL="582930" indent="-514350">
              <a:buAutoNum type="arabicParenBoth"/>
            </a:pPr>
            <a:r>
              <a:rPr lang="en-IN" sz="3200" dirty="0" smtClean="0">
                <a:latin typeface="Aparajita" pitchFamily="34" charset="0"/>
                <a:cs typeface="Aparajita" pitchFamily="34" charset="0"/>
              </a:rPr>
              <a:t> as it moves over the ascending aorta where the tactile sensation of aortic pulsations aids in localization</a:t>
            </a:r>
          </a:p>
          <a:p>
            <a:pPr marL="582930" indent="-514350">
              <a:buAutoNum type="arabicParenBoth"/>
            </a:pPr>
            <a:r>
              <a:rPr lang="en-IN" sz="3200" smtClean="0">
                <a:latin typeface="Aparajita" pitchFamily="34" charset="0"/>
                <a:cs typeface="Aparajita" pitchFamily="34" charset="0"/>
              </a:rPr>
              <a:t>as </a:t>
            </a:r>
            <a:r>
              <a:rPr lang="en-IN" sz="3200" dirty="0" smtClean="0">
                <a:latin typeface="Aparajita" pitchFamily="34" charset="0"/>
                <a:cs typeface="Aparajita" pitchFamily="34" charset="0"/>
              </a:rPr>
              <a:t>it passes over the </a:t>
            </a:r>
            <a:r>
              <a:rPr lang="en-IN" sz="3200" dirty="0" err="1" smtClean="0">
                <a:latin typeface="Aparajita" pitchFamily="34" charset="0"/>
                <a:cs typeface="Aparajita" pitchFamily="34" charset="0"/>
              </a:rPr>
              <a:t>limbus</a:t>
            </a:r>
            <a:r>
              <a:rPr lang="en-IN" sz="3200" dirty="0" smtClean="0">
                <a:latin typeface="Aparajita" pitchFamily="34" charset="0"/>
                <a:cs typeface="Aparajita" pitchFamily="34" charset="0"/>
              </a:rPr>
              <a:t> to intrude into the </a:t>
            </a:r>
            <a:r>
              <a:rPr lang="en-IN" sz="3200" dirty="0" err="1" smtClean="0">
                <a:latin typeface="Aparajita" pitchFamily="34" charset="0"/>
                <a:cs typeface="Aparajita" pitchFamily="34" charset="0"/>
              </a:rPr>
              <a:t>fossa</a:t>
            </a:r>
            <a:r>
              <a:rPr lang="en-IN" sz="3200" dirty="0" smtClean="0">
                <a:latin typeface="Aparajita" pitchFamily="34" charset="0"/>
                <a:cs typeface="Aparajita" pitchFamily="34" charset="0"/>
              </a:rPr>
              <a:t> </a:t>
            </a:r>
            <a:r>
              <a:rPr lang="en-IN" sz="3200" dirty="0" err="1" smtClean="0">
                <a:latin typeface="Aparajita" pitchFamily="34" charset="0"/>
                <a:cs typeface="Aparajita" pitchFamily="34" charset="0"/>
              </a:rPr>
              <a:t>ovalis</a:t>
            </a:r>
            <a:r>
              <a:rPr lang="en-IN" sz="3200" dirty="0" smtClean="0">
                <a:latin typeface="Aparajita" pitchFamily="34" charset="0"/>
                <a:cs typeface="Aparajita" pitchFamily="34" charset="0"/>
              </a:rPr>
              <a:t>.</a:t>
            </a:r>
            <a:endParaRPr lang="en-US" sz="3200" dirty="0" smtClean="0">
              <a:latin typeface="Aparajita" pitchFamily="34" charset="0"/>
              <a:cs typeface="Aparajita" pitchFamily="34" charset="0"/>
            </a:endParaRPr>
          </a:p>
          <a:p>
            <a:pPr>
              <a:buNone/>
            </a:pPr>
            <a:r>
              <a:rPr lang="en-US" sz="3200" dirty="0" smtClean="0">
                <a:latin typeface="Aparajita" pitchFamily="34" charset="0"/>
                <a:cs typeface="Aparajita" pitchFamily="34" charset="0"/>
              </a:rPr>
              <a:t>Approximately 15-20% of patients have a PFO which allows unobstructed passage of the catheter assembly into the LA without needle puncture</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parajita" pitchFamily="34" charset="0"/>
                <a:cs typeface="Aparajita" pitchFamily="34" charset="0"/>
              </a:rPr>
              <a:t>          The  positioning  technique  described  by  </a:t>
            </a:r>
            <a:r>
              <a:rPr lang="en-IN" sz="3200" dirty="0" smtClean="0">
                <a:solidFill>
                  <a:srgbClr val="FFC000"/>
                </a:solidFill>
                <a:latin typeface="Algerian" pitchFamily="82" charset="0"/>
                <a:cs typeface="Aparajita" pitchFamily="34" charset="0"/>
              </a:rPr>
              <a:t>croft</a:t>
            </a:r>
            <a:endParaRPr lang="en-IN" sz="3200" dirty="0">
              <a:solidFill>
                <a:srgbClr val="FFC000"/>
              </a:solidFill>
              <a:latin typeface="Algerian" pitchFamily="82" charset="0"/>
              <a:cs typeface="Aparajita" pitchFamily="34" charset="0"/>
            </a:endParaRPr>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1618821" y="1071546"/>
            <a:ext cx="6167889" cy="51694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3076" name="Picture 4"/>
          <p:cNvPicPr>
            <a:picLocks noChangeAspect="1" noChangeArrowheads="1"/>
          </p:cNvPicPr>
          <p:nvPr/>
        </p:nvPicPr>
        <p:blipFill>
          <a:blip r:embed="rId2"/>
          <a:srcRect/>
          <a:stretch>
            <a:fillRect/>
          </a:stretch>
        </p:blipFill>
        <p:spPr bwMode="auto">
          <a:xfrm>
            <a:off x="1165724" y="357166"/>
            <a:ext cx="6906738" cy="63501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srcRect/>
          <a:stretch>
            <a:fillRect/>
          </a:stretch>
        </p:blipFill>
        <p:spPr bwMode="auto">
          <a:xfrm>
            <a:off x="1000100" y="285728"/>
            <a:ext cx="7023416"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When the operator is satisfied with the intended puncture site, the catheter-needle is pressed firmly against the septum. </a:t>
            </a:r>
          </a:p>
          <a:p>
            <a:r>
              <a:rPr lang="en-IN" dirty="0" smtClean="0">
                <a:latin typeface="Aparajita" pitchFamily="34" charset="0"/>
                <a:cs typeface="Aparajita" pitchFamily="34" charset="0"/>
              </a:rPr>
              <a:t>Usually cardiac pulsations (so-called </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bounce) are felt by the right hand holding the catheter needle. </a:t>
            </a:r>
          </a:p>
          <a:p>
            <a:r>
              <a:rPr lang="en-IN" dirty="0" smtClean="0">
                <a:latin typeface="Aparajita" pitchFamily="34" charset="0"/>
                <a:cs typeface="Aparajita" pitchFamily="34" charset="0"/>
              </a:rPr>
              <a:t>While keeping the catheter firmly against the septum to prevent it from slipping away from the puncture site, the operator releases the stopper-finger and advances the needle forward.</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The needle is aspirated and contrast medium is injected to confirm its entry into the left atrium.</a:t>
            </a:r>
          </a:p>
          <a:p>
            <a:r>
              <a:rPr lang="en-IN" dirty="0" smtClean="0">
                <a:latin typeface="Aparajita" pitchFamily="34" charset="0"/>
                <a:cs typeface="Aparajita" pitchFamily="34" charset="0"/>
              </a:rPr>
              <a:t>Entry of the needle in the left atrium is confirmed, first by contrast medium injection followed by pressure recording and blood </a:t>
            </a:r>
            <a:r>
              <a:rPr lang="en-IN" dirty="0" err="1" smtClean="0">
                <a:latin typeface="Aparajita" pitchFamily="34" charset="0"/>
                <a:cs typeface="Aparajita" pitchFamily="34" charset="0"/>
              </a:rPr>
              <a:t>oximetry</a:t>
            </a:r>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 If no blood is aspirated, the needle either has dissected the high septum or is caught in the thickened septum.</a:t>
            </a:r>
          </a:p>
          <a:p>
            <a:r>
              <a:rPr lang="en-IN" dirty="0" smtClean="0">
                <a:latin typeface="Aparajita" pitchFamily="34" charset="0"/>
                <a:cs typeface="Aparajita" pitchFamily="34" charset="0"/>
              </a:rPr>
              <a:t>Staining of the septum with injection of a small amount of contrast medium easily distinguishes the two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Autofit/>
          </a:bodyPr>
          <a:lstStyle/>
          <a:p>
            <a:pPr>
              <a:buNone/>
            </a:pPr>
            <a:r>
              <a:rPr lang="en-IN" sz="2400" dirty="0" smtClean="0">
                <a:latin typeface="Andalus" pitchFamily="18" charset="-78"/>
                <a:cs typeface="Andalus" pitchFamily="18" charset="-78"/>
              </a:rPr>
              <a:t>Two major problems inherent in </a:t>
            </a:r>
            <a:r>
              <a:rPr lang="en-IN" sz="2400" dirty="0" err="1" smtClean="0">
                <a:latin typeface="Andalus" pitchFamily="18" charset="-78"/>
                <a:cs typeface="Andalus" pitchFamily="18" charset="-78"/>
              </a:rPr>
              <a:t>atrial</a:t>
            </a:r>
            <a:r>
              <a:rPr lang="en-IN" sz="2400" dirty="0" smtClean="0">
                <a:latin typeface="Andalus" pitchFamily="18" charset="-78"/>
                <a:cs typeface="Andalus" pitchFamily="18" charset="-78"/>
              </a:rPr>
              <a:t> </a:t>
            </a:r>
            <a:r>
              <a:rPr lang="en-IN" sz="2400" dirty="0" err="1" smtClean="0">
                <a:latin typeface="Andalus" pitchFamily="18" charset="-78"/>
                <a:cs typeface="Andalus" pitchFamily="18" charset="-78"/>
              </a:rPr>
              <a:t>septal</a:t>
            </a:r>
            <a:r>
              <a:rPr lang="en-IN" sz="2400" dirty="0" smtClean="0">
                <a:latin typeface="Andalus" pitchFamily="18" charset="-78"/>
                <a:cs typeface="Andalus" pitchFamily="18" charset="-78"/>
              </a:rPr>
              <a:t> puncture for PTMC are –</a:t>
            </a:r>
          </a:p>
          <a:p>
            <a:pPr>
              <a:buNone/>
            </a:pPr>
            <a:r>
              <a:rPr lang="en-IN" sz="2400" dirty="0" smtClean="0">
                <a:latin typeface="Andalus" pitchFamily="18" charset="-78"/>
                <a:cs typeface="Andalus" pitchFamily="18" charset="-78"/>
              </a:rPr>
              <a:t>                                cardiac perforation </a:t>
            </a:r>
          </a:p>
          <a:p>
            <a:pPr>
              <a:buNone/>
            </a:pPr>
            <a:r>
              <a:rPr lang="en-IN" sz="2400" dirty="0" smtClean="0">
                <a:latin typeface="Andalus" pitchFamily="18" charset="-78"/>
                <a:cs typeface="Andalus" pitchFamily="18" charset="-78"/>
              </a:rPr>
              <a:t>                                                  &amp;</a:t>
            </a:r>
          </a:p>
          <a:p>
            <a:pPr>
              <a:buNone/>
            </a:pPr>
            <a:r>
              <a:rPr lang="en-IN" sz="2400" dirty="0" smtClean="0">
                <a:latin typeface="Andalus" pitchFamily="18" charset="-78"/>
                <a:cs typeface="Andalus" pitchFamily="18" charset="-78"/>
              </a:rPr>
              <a:t>          puncture of an inappropriate </a:t>
            </a:r>
            <a:r>
              <a:rPr lang="en-IN" sz="2400" dirty="0" err="1" smtClean="0">
                <a:latin typeface="Andalus" pitchFamily="18" charset="-78"/>
                <a:cs typeface="Andalus" pitchFamily="18" charset="-78"/>
              </a:rPr>
              <a:t>atrial</a:t>
            </a:r>
            <a:r>
              <a:rPr lang="en-IN" sz="2400" dirty="0" smtClean="0">
                <a:latin typeface="Andalus" pitchFamily="18" charset="-78"/>
                <a:cs typeface="Andalus" pitchFamily="18" charset="-78"/>
              </a:rPr>
              <a:t> </a:t>
            </a:r>
            <a:r>
              <a:rPr lang="en-IN" sz="2400" dirty="0" err="1" smtClean="0">
                <a:latin typeface="Andalus" pitchFamily="18" charset="-78"/>
                <a:cs typeface="Andalus" pitchFamily="18" charset="-78"/>
              </a:rPr>
              <a:t>septal</a:t>
            </a:r>
            <a:r>
              <a:rPr lang="en-IN" sz="2400" dirty="0" smtClean="0">
                <a:latin typeface="Andalus" pitchFamily="18" charset="-78"/>
                <a:cs typeface="Andalus" pitchFamily="18" charset="-78"/>
              </a:rPr>
              <a:t> site. </a:t>
            </a:r>
          </a:p>
          <a:p>
            <a:pPr>
              <a:buNone/>
            </a:pPr>
            <a:endParaRPr lang="en-IN" sz="2400" dirty="0" smtClean="0">
              <a:latin typeface="Andalus" pitchFamily="18" charset="-78"/>
              <a:cs typeface="Andalus" pitchFamily="18" charset="-78"/>
            </a:endParaRPr>
          </a:p>
          <a:p>
            <a:pPr>
              <a:buNone/>
            </a:pPr>
            <a:r>
              <a:rPr lang="en-IN" sz="2400" dirty="0" smtClean="0">
                <a:latin typeface="Andalus" pitchFamily="18" charset="-78"/>
                <a:cs typeface="Andalus" pitchFamily="18" charset="-78"/>
              </a:rPr>
              <a:t>The former may lead to serious complication of cardiac </a:t>
            </a:r>
            <a:r>
              <a:rPr lang="en-IN" sz="2400" dirty="0" err="1" smtClean="0">
                <a:latin typeface="Andalus" pitchFamily="18" charset="-78"/>
                <a:cs typeface="Andalus" pitchFamily="18" charset="-78"/>
              </a:rPr>
              <a:t>tamponade</a:t>
            </a:r>
            <a:r>
              <a:rPr lang="en-IN" sz="2400" dirty="0" smtClean="0">
                <a:latin typeface="Andalus" pitchFamily="18" charset="-78"/>
                <a:cs typeface="Andalus" pitchFamily="18" charset="-78"/>
              </a:rPr>
              <a:t> and the latter to possible difficulty in </a:t>
            </a:r>
            <a:r>
              <a:rPr lang="en-IN" sz="2400" dirty="0" err="1" smtClean="0">
                <a:latin typeface="Andalus" pitchFamily="18" charset="-78"/>
                <a:cs typeface="Andalus" pitchFamily="18" charset="-78"/>
              </a:rPr>
              <a:t>maneuvering</a:t>
            </a:r>
            <a:r>
              <a:rPr lang="en-IN" sz="2400" dirty="0" smtClean="0">
                <a:latin typeface="Andalus" pitchFamily="18" charset="-78"/>
                <a:cs typeface="Andalus" pitchFamily="18" charset="-78"/>
              </a:rPr>
              <a:t> the Inoue balloon</a:t>
            </a:r>
          </a:p>
          <a:p>
            <a:pPr>
              <a:buNone/>
            </a:pPr>
            <a:r>
              <a:rPr lang="en-IN" sz="2400" dirty="0" smtClean="0">
                <a:latin typeface="Andalus" pitchFamily="18" charset="-78"/>
                <a:cs typeface="Andalus" pitchFamily="18" charset="-78"/>
              </a:rPr>
              <a:t>catheter across the mitral orifice</a:t>
            </a:r>
            <a:endParaRPr lang="en-IN" sz="24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latin typeface="Aparajita" pitchFamily="34" charset="0"/>
                <a:cs typeface="Aparajita" pitchFamily="34" charset="0"/>
              </a:rPr>
              <a:t>PMC acts in the same way as surgical </a:t>
            </a:r>
            <a:r>
              <a:rPr lang="en-IN" dirty="0" err="1" smtClean="0">
                <a:latin typeface="Aparajita" pitchFamily="34" charset="0"/>
                <a:cs typeface="Aparajita" pitchFamily="34" charset="0"/>
              </a:rPr>
              <a:t>commissurotomy</a:t>
            </a:r>
            <a:r>
              <a:rPr lang="en-IN" dirty="0" smtClean="0">
                <a:latin typeface="Aparajita" pitchFamily="34" charset="0"/>
                <a:cs typeface="Aparajita" pitchFamily="34" charset="0"/>
              </a:rPr>
              <a:t>, by opening the fused </a:t>
            </a:r>
            <a:r>
              <a:rPr lang="en-IN" dirty="0" err="1" smtClean="0">
                <a:latin typeface="Aparajita" pitchFamily="34" charset="0"/>
                <a:cs typeface="Aparajita" pitchFamily="34" charset="0"/>
              </a:rPr>
              <a:t>commissures</a:t>
            </a:r>
            <a:r>
              <a:rPr lang="en-IN" dirty="0" smtClean="0">
                <a:latin typeface="Aparajita" pitchFamily="34" charset="0"/>
                <a:cs typeface="Aparajita" pitchFamily="34" charset="0"/>
              </a:rPr>
              <a:t> . </a:t>
            </a:r>
          </a:p>
          <a:p>
            <a:r>
              <a:rPr lang="en-IN" dirty="0" smtClean="0">
                <a:latin typeface="Aparajita" pitchFamily="34" charset="0"/>
                <a:cs typeface="Aparajita" pitchFamily="34" charset="0"/>
              </a:rPr>
              <a:t>PMC is of little or no help in cases of restricted </a:t>
            </a:r>
            <a:r>
              <a:rPr lang="en-IN" dirty="0" err="1" smtClean="0">
                <a:latin typeface="Aparajita" pitchFamily="34" charset="0"/>
                <a:cs typeface="Aparajita" pitchFamily="34" charset="0"/>
              </a:rPr>
              <a:t>valvular</a:t>
            </a:r>
            <a:r>
              <a:rPr lang="en-IN" dirty="0" smtClean="0">
                <a:latin typeface="Aparajita" pitchFamily="34" charset="0"/>
                <a:cs typeface="Aparajita" pitchFamily="34" charset="0"/>
              </a:rPr>
              <a:t> mobility caused by valve fibrosis or severe </a:t>
            </a:r>
            <a:r>
              <a:rPr lang="en-IN" dirty="0" err="1" smtClean="0">
                <a:latin typeface="Aparajita" pitchFamily="34" charset="0"/>
                <a:cs typeface="Aparajita" pitchFamily="34" charset="0"/>
              </a:rPr>
              <a:t>subvalvular</a:t>
            </a:r>
            <a:r>
              <a:rPr lang="en-IN" dirty="0" smtClean="0">
                <a:latin typeface="Aparajita" pitchFamily="34" charset="0"/>
                <a:cs typeface="Aparajita" pitchFamily="34" charset="0"/>
              </a:rPr>
              <a:t> disease.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solidFill>
                  <a:srgbClr val="FFC000"/>
                </a:solidFill>
                <a:latin typeface="Algerian" pitchFamily="82" charset="0"/>
              </a:rPr>
              <a:t>                    INOUE TECHNIQUE</a:t>
            </a:r>
            <a:endParaRPr lang="en-IN" sz="3600" dirty="0">
              <a:solidFill>
                <a:srgbClr val="FFC000"/>
              </a:solidFill>
              <a:latin typeface="Algerian" pitchFamily="82" charset="0"/>
            </a:endParaRPr>
          </a:p>
        </p:txBody>
      </p:sp>
      <p:sp>
        <p:nvSpPr>
          <p:cNvPr id="3" name="Content Placeholder 2"/>
          <p:cNvSpPr>
            <a:spLocks noGrp="1"/>
          </p:cNvSpPr>
          <p:nvPr>
            <p:ph idx="1"/>
          </p:nvPr>
        </p:nvSpPr>
        <p:spPr/>
        <p:txBody>
          <a:bodyPr/>
          <a:lstStyle/>
          <a:p>
            <a:r>
              <a:rPr lang="en-IN" dirty="0" smtClean="0">
                <a:latin typeface="Aparajita" pitchFamily="34" charset="0"/>
                <a:cs typeface="Aparajita" pitchFamily="34" charset="0"/>
              </a:rPr>
              <a:t>The Inoue technique was the first to be described.</a:t>
            </a:r>
          </a:p>
          <a:p>
            <a:r>
              <a:rPr lang="en-IN" dirty="0" smtClean="0">
                <a:latin typeface="Aparajita" pitchFamily="34" charset="0"/>
                <a:cs typeface="Aparajita" pitchFamily="34" charset="0"/>
              </a:rPr>
              <a:t>Inoue balloon, composed of nylon and rubber micromesh, is self-positioning and pressure extensible.</a:t>
            </a:r>
          </a:p>
          <a:p>
            <a:r>
              <a:rPr lang="en-IN" dirty="0" smtClean="0">
                <a:latin typeface="Aparajita" pitchFamily="34" charset="0"/>
                <a:cs typeface="Aparajita" pitchFamily="34" charset="0"/>
              </a:rPr>
              <a:t> It is large (24 to 30 mm in diameter) and has a low profile (4.5 mm).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The balloon has three distinct parts, each with a specific elasticity, enabling them to be inflated sequentially.</a:t>
            </a:r>
          </a:p>
          <a:p>
            <a:r>
              <a:rPr lang="en-IN" sz="3200" dirty="0" smtClean="0">
                <a:latin typeface="Aparajita" pitchFamily="34" charset="0"/>
                <a:cs typeface="Aparajita" pitchFamily="34" charset="0"/>
              </a:rPr>
              <a:t> This sequence allows fast, stable positioning across the valve. There are four sizes of the Inoue balloon (24 mm, 26 mm, 28 mm, and 30 mm); each is pressure dependent </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2"/>
          <a:srcRect/>
          <a:stretch>
            <a:fillRect/>
          </a:stretch>
        </p:blipFill>
        <p:spPr bwMode="auto">
          <a:xfrm>
            <a:off x="714347" y="1714488"/>
            <a:ext cx="8362977" cy="3571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After LA access is obtained, the IA septum is dilated and the </a:t>
            </a:r>
            <a:r>
              <a:rPr lang="en-IN" dirty="0" err="1" smtClean="0">
                <a:latin typeface="Aparajita" pitchFamily="34" charset="0"/>
                <a:cs typeface="Aparajita" pitchFamily="34" charset="0"/>
              </a:rPr>
              <a:t>inoue</a:t>
            </a:r>
            <a:r>
              <a:rPr lang="en-IN" dirty="0" smtClean="0">
                <a:latin typeface="Aparajita" pitchFamily="34" charset="0"/>
                <a:cs typeface="Aparajita" pitchFamily="34" charset="0"/>
              </a:rPr>
              <a:t> balloon is tracked over the special </a:t>
            </a:r>
            <a:r>
              <a:rPr lang="en-IN" dirty="0" err="1" smtClean="0">
                <a:latin typeface="Aparajita" pitchFamily="34" charset="0"/>
                <a:cs typeface="Aparajita" pitchFamily="34" charset="0"/>
              </a:rPr>
              <a:t>guidewire</a:t>
            </a:r>
            <a:r>
              <a:rPr lang="en-IN" dirty="0" smtClean="0">
                <a:latin typeface="Aparajita" pitchFamily="34" charset="0"/>
                <a:cs typeface="Aparajita" pitchFamily="34" charset="0"/>
              </a:rPr>
              <a:t> into the LA.</a:t>
            </a:r>
          </a:p>
          <a:p>
            <a:r>
              <a:rPr lang="en-IN" dirty="0" smtClean="0">
                <a:latin typeface="Aparajita" pitchFamily="34" charset="0"/>
                <a:cs typeface="Aparajita" pitchFamily="34" charset="0"/>
              </a:rPr>
              <a:t> Balloon size is chosen in accordance with the patient’s height. </a:t>
            </a:r>
          </a:p>
          <a:p>
            <a:pPr>
              <a:buNone/>
            </a:pPr>
            <a:r>
              <a:rPr lang="en-IN" dirty="0" smtClean="0">
                <a:latin typeface="Aparajita" pitchFamily="34" charset="0"/>
                <a:cs typeface="Aparajita" pitchFamily="34" charset="0"/>
              </a:rPr>
              <a:t>     26 mm in very small patients or infants</a:t>
            </a:r>
          </a:p>
          <a:p>
            <a:pPr>
              <a:buNone/>
            </a:pPr>
            <a:r>
              <a:rPr lang="en-IN" dirty="0" smtClean="0">
                <a:latin typeface="Aparajita" pitchFamily="34" charset="0"/>
                <a:cs typeface="Aparajita" pitchFamily="34" charset="0"/>
              </a:rPr>
              <a:t>     28 mm in patients shorter than 1.60 m</a:t>
            </a:r>
          </a:p>
          <a:p>
            <a:pPr>
              <a:buNone/>
            </a:pPr>
            <a:r>
              <a:rPr lang="en-IN" dirty="0" smtClean="0">
                <a:latin typeface="Aparajita" pitchFamily="34" charset="0"/>
                <a:cs typeface="Aparajita" pitchFamily="34" charset="0"/>
              </a:rPr>
              <a:t>     30 mm in patients taller than 1.60 m</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C000"/>
                </a:solidFill>
                <a:latin typeface="Aparajita" pitchFamily="34" charset="0"/>
                <a:cs typeface="Aparajita" pitchFamily="34" charset="0"/>
              </a:rPr>
              <a:t>           SEQUENTIAL BALLOON INFLATION</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 First, the tip of the balloon is inflated with 1 or 2 </a:t>
            </a:r>
            <a:r>
              <a:rPr lang="en-IN" dirty="0" err="1" smtClean="0">
                <a:latin typeface="Aparajita" pitchFamily="34" charset="0"/>
                <a:cs typeface="Aparajita" pitchFamily="34" charset="0"/>
              </a:rPr>
              <a:t>mL</a:t>
            </a:r>
            <a:r>
              <a:rPr lang="en-IN" dirty="0" smtClean="0">
                <a:latin typeface="Aparajita" pitchFamily="34" charset="0"/>
                <a:cs typeface="Aparajita" pitchFamily="34" charset="0"/>
              </a:rPr>
              <a:t> of a diluted contrast medium which is now floated across the mitral valve, steered with a </a:t>
            </a:r>
            <a:r>
              <a:rPr lang="en-IN" dirty="0" err="1" smtClean="0">
                <a:latin typeface="Aparajita" pitchFamily="34" charset="0"/>
                <a:cs typeface="Aparajita" pitchFamily="34" charset="0"/>
              </a:rPr>
              <a:t>stylet</a:t>
            </a:r>
            <a:r>
              <a:rPr lang="en-IN" dirty="0" smtClean="0">
                <a:latin typeface="Aparajita" pitchFamily="34" charset="0"/>
                <a:cs typeface="Aparajita" pitchFamily="34" charset="0"/>
              </a:rPr>
              <a:t>. </a:t>
            </a:r>
          </a:p>
          <a:p>
            <a:r>
              <a:rPr lang="en-IN" dirty="0" smtClean="0">
                <a:latin typeface="Aparajita" pitchFamily="34" charset="0"/>
                <a:cs typeface="Aparajita" pitchFamily="34" charset="0"/>
              </a:rPr>
              <a:t>Second, the distal part is further inflated, and the balloon is pulled back into the mitral orifice.</a:t>
            </a:r>
          </a:p>
          <a:p>
            <a:r>
              <a:rPr lang="en-IN" dirty="0" smtClean="0">
                <a:latin typeface="Aparajita" pitchFamily="34" charset="0"/>
                <a:cs typeface="Aparajita" pitchFamily="34" charset="0"/>
              </a:rPr>
              <a:t> Inflation then occurs at the level of the proximal part and finally in the central portion, with the disappearance of the central waist at full inflation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srcRect/>
          <a:stretch>
            <a:fillRect/>
          </a:stretch>
        </p:blipFill>
        <p:spPr bwMode="auto">
          <a:xfrm>
            <a:off x="1395413" y="228600"/>
            <a:ext cx="6353175"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sz="3100" dirty="0" smtClean="0">
                <a:latin typeface="Aparajita" pitchFamily="34" charset="0"/>
                <a:cs typeface="Aparajita" pitchFamily="34" charset="0"/>
              </a:rPr>
              <a:t>The first inflation is performed 4 mm below the maximal balloon size, and the balloon size is increased in steps of 1 mm each. </a:t>
            </a:r>
          </a:p>
          <a:p>
            <a:r>
              <a:rPr lang="en-IN" sz="3100" dirty="0" smtClean="0">
                <a:latin typeface="Aparajita" pitchFamily="34" charset="0"/>
                <a:cs typeface="Aparajita" pitchFamily="34" charset="0"/>
              </a:rPr>
              <a:t>The balloon is then deflated and withdrawn into the left atrium. The pressure gradient across the mitral valve is measured after each balloon dilatation, and echocardiography may be used to assess the mitral valve area, leaflet mobility, </a:t>
            </a:r>
            <a:br>
              <a:rPr lang="en-IN" sz="3100" dirty="0" smtClean="0">
                <a:latin typeface="Aparajita" pitchFamily="34" charset="0"/>
                <a:cs typeface="Aparajita" pitchFamily="34" charset="0"/>
              </a:rPr>
            </a:br>
            <a:r>
              <a:rPr lang="en-IN" sz="3100" dirty="0" smtClean="0">
                <a:latin typeface="Aparajita" pitchFamily="34" charset="0"/>
                <a:cs typeface="Aparajita" pitchFamily="34" charset="0"/>
              </a:rPr>
              <a:t>and the degree of mitral regurgitation</a:t>
            </a:r>
          </a:p>
          <a:p>
            <a:r>
              <a:rPr lang="en-IN" sz="3100" dirty="0" smtClean="0">
                <a:latin typeface="Aparajita" pitchFamily="34" charset="0"/>
                <a:cs typeface="Aparajita" pitchFamily="34" charset="0"/>
              </a:rPr>
              <a:t> If mitral regurgitation has not increased by more than ¼ and the valve area is less than 1 cm2/m2 of body surface area, the balloon is re-advanced across the valve, and PMC is repeated with a balloon diameter increased by 1 mm. </a:t>
            </a:r>
            <a:endParaRPr lang="en-IN" sz="31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solidFill>
                  <a:srgbClr val="FFC000"/>
                </a:solidFill>
                <a:latin typeface="Aparajita" pitchFamily="34" charset="0"/>
                <a:cs typeface="Aparajita" pitchFamily="34" charset="0"/>
              </a:rPr>
              <a:t>              DOUBLE-BALLOON TECHNIQUE</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Two 0.0038-inch (260-cm) exchange wires are placed across the mitral valve into the apex of the left ventricle or less frequently into the ascending aorta.</a:t>
            </a:r>
          </a:p>
          <a:p>
            <a:r>
              <a:rPr lang="en-IN" sz="3200" dirty="0" smtClean="0">
                <a:latin typeface="Aparajita" pitchFamily="34" charset="0"/>
                <a:cs typeface="Aparajita" pitchFamily="34" charset="0"/>
              </a:rPr>
              <a:t>Two balloon-dilating catheters are chosen according to the patient’s body surface area.</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500034" y="1214422"/>
            <a:ext cx="8442420"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The balloon </a:t>
            </a:r>
            <a:r>
              <a:rPr lang="en-IN" dirty="0" err="1" smtClean="0">
                <a:latin typeface="Aparajita" pitchFamily="34" charset="0"/>
                <a:cs typeface="Aparajita" pitchFamily="34" charset="0"/>
              </a:rPr>
              <a:t>valvotomy</a:t>
            </a:r>
            <a:r>
              <a:rPr lang="en-IN" dirty="0" smtClean="0">
                <a:latin typeface="Aparajita" pitchFamily="34" charset="0"/>
                <a:cs typeface="Aparajita" pitchFamily="34" charset="0"/>
              </a:rPr>
              <a:t> catheters are positioned across the mitral valve parallel to the longitudinal axis of the left ventricle.</a:t>
            </a:r>
          </a:p>
          <a:p>
            <a:r>
              <a:rPr lang="en-IN" dirty="0" smtClean="0">
                <a:latin typeface="Aparajita" pitchFamily="34" charset="0"/>
                <a:cs typeface="Aparajita" pitchFamily="34" charset="0"/>
              </a:rPr>
              <a:t> The balloon </a:t>
            </a:r>
            <a:r>
              <a:rPr lang="en-IN" dirty="0" err="1" smtClean="0">
                <a:latin typeface="Aparajita" pitchFamily="34" charset="0"/>
                <a:cs typeface="Aparajita" pitchFamily="34" charset="0"/>
              </a:rPr>
              <a:t>valvotomy</a:t>
            </a:r>
            <a:r>
              <a:rPr lang="en-IN" dirty="0" smtClean="0">
                <a:latin typeface="Aparajita" pitchFamily="34" charset="0"/>
                <a:cs typeface="Aparajita" pitchFamily="34" charset="0"/>
              </a:rPr>
              <a:t> catheters are then inflated by hand until the indentation produced by the </a:t>
            </a:r>
            <a:r>
              <a:rPr lang="en-IN" dirty="0" err="1" smtClean="0">
                <a:latin typeface="Aparajita" pitchFamily="34" charset="0"/>
                <a:cs typeface="Aparajita" pitchFamily="34" charset="0"/>
              </a:rPr>
              <a:t>stenotic</a:t>
            </a:r>
            <a:r>
              <a:rPr lang="en-IN" dirty="0" smtClean="0">
                <a:latin typeface="Aparajita" pitchFamily="34" charset="0"/>
                <a:cs typeface="Aparajita" pitchFamily="34" charset="0"/>
              </a:rPr>
              <a:t> mitral valve is no longer seen.</a:t>
            </a:r>
          </a:p>
          <a:p>
            <a:r>
              <a:rPr lang="en-IN" dirty="0" smtClean="0">
                <a:latin typeface="Aparajita" pitchFamily="34" charset="0"/>
                <a:cs typeface="Aparajita" pitchFamily="34" charset="0"/>
              </a:rPr>
              <a:t> Generally one, but occasionally two or three, inflations are performed. After complete deflation, the balloons are removed sequentially</a:t>
            </a:r>
            <a:r>
              <a:rPr lang="en-IN" dirty="0" smtClean="0"/>
              <a:t>.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428604"/>
            <a:ext cx="8429652" cy="1143008"/>
          </a:xfrm>
        </p:spPr>
        <p:txBody>
          <a:bodyPr/>
          <a:lstStyle/>
          <a:p>
            <a:r>
              <a:rPr lang="en-IN" sz="3600" dirty="0" smtClean="0">
                <a:latin typeface="Aparajita" pitchFamily="34" charset="0"/>
                <a:cs typeface="Aparajita" pitchFamily="34" charset="0"/>
              </a:rPr>
              <a:t>Mechanism of BMV - Splitting of the fused </a:t>
            </a:r>
            <a:r>
              <a:rPr lang="en-IN" sz="3600" dirty="0" err="1" smtClean="0">
                <a:latin typeface="Aparajita" pitchFamily="34" charset="0"/>
                <a:cs typeface="Aparajita" pitchFamily="34" charset="0"/>
              </a:rPr>
              <a:t>commisures</a:t>
            </a:r>
            <a:r>
              <a:rPr lang="en-IN" sz="3600" dirty="0" smtClean="0">
                <a:latin typeface="Aparajita" pitchFamily="34" charset="0"/>
                <a:cs typeface="Aparajita" pitchFamily="34" charset="0"/>
              </a:rPr>
              <a:t>           </a:t>
            </a:r>
            <a:endParaRPr lang="en-IN" sz="3600" dirty="0">
              <a:latin typeface="Aparajita" pitchFamily="34" charset="0"/>
              <a:cs typeface="Aparajita"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500034" y="2695575"/>
            <a:ext cx="3267075" cy="41624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400675" y="2533650"/>
            <a:ext cx="3743325"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914400" y="2515870"/>
            <a:ext cx="7772400" cy="31089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parajita" pitchFamily="34" charset="0"/>
                <a:cs typeface="Aparajita" pitchFamily="34" charset="0"/>
              </a:rPr>
              <a:t>         Monorail modification of DB technique </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fontScale="92500" lnSpcReduction="10000"/>
          </a:bodyPr>
          <a:lstStyle/>
          <a:p>
            <a:r>
              <a:rPr lang="en-IN" dirty="0" smtClean="0">
                <a:latin typeface="Aparajita" pitchFamily="34" charset="0"/>
                <a:cs typeface="Aparajita" pitchFamily="34" charset="0"/>
              </a:rPr>
              <a:t>An adaptation of the double-balloon technique uses a monorail approach to deliver two balloons across the mitral valve over a single </a:t>
            </a:r>
            <a:r>
              <a:rPr lang="en-IN" dirty="0" err="1" smtClean="0">
                <a:latin typeface="Aparajita" pitchFamily="34" charset="0"/>
                <a:cs typeface="Aparajita" pitchFamily="34" charset="0"/>
              </a:rPr>
              <a:t>guidewire</a:t>
            </a:r>
            <a:r>
              <a:rPr lang="en-IN" dirty="0" smtClean="0">
                <a:latin typeface="Aparajita" pitchFamily="34" charset="0"/>
                <a:cs typeface="Aparajita" pitchFamily="34" charset="0"/>
              </a:rPr>
              <a:t>.</a:t>
            </a:r>
          </a:p>
          <a:p>
            <a:r>
              <a:rPr lang="en-IN" dirty="0" smtClean="0">
                <a:latin typeface="Aparajita" pitchFamily="34" charset="0"/>
                <a:cs typeface="Aparajita" pitchFamily="34" charset="0"/>
              </a:rPr>
              <a:t> The first balloon with a short monorail segment is passed over the wire across the mitral valve, followed by a second conventional balloon that is then passed over the wire until it is parallel with the first balloon. </a:t>
            </a:r>
          </a:p>
          <a:p>
            <a:r>
              <a:rPr lang="en-IN" dirty="0" smtClean="0">
                <a:latin typeface="Aparajita" pitchFamily="34" charset="0"/>
                <a:cs typeface="Aparajita" pitchFamily="34" charset="0"/>
              </a:rPr>
              <a:t>There are no substantial differences in the mechanism of delivery of force by two balloons using this approach compared with conventional double-wire, double-balloon technique</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Aparajita" pitchFamily="34" charset="0"/>
                <a:cs typeface="Aparajita" pitchFamily="34" charset="0"/>
              </a:rPr>
              <a:t>                  Inoue versus double balloon</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fontScale="92500" lnSpcReduction="10000"/>
          </a:bodyPr>
          <a:lstStyle/>
          <a:p>
            <a:r>
              <a:rPr lang="en-IN" sz="3500" dirty="0" smtClean="0">
                <a:latin typeface="Aparajita" pitchFamily="34" charset="0"/>
                <a:cs typeface="Aparajita" pitchFamily="34" charset="0"/>
              </a:rPr>
              <a:t>Although the post-PMV MVA was larger with the double-balloon technique, the success rate, incidence of 3+ or greater MR, in-hospital complications, and long-term and event-free survival rates were similar with both techniques. </a:t>
            </a:r>
          </a:p>
          <a:p>
            <a:endParaRPr lang="en-IN" sz="3500" dirty="0" smtClean="0">
              <a:latin typeface="Aparajita" pitchFamily="34" charset="0"/>
              <a:cs typeface="Aparajita" pitchFamily="34" charset="0"/>
            </a:endParaRPr>
          </a:p>
          <a:p>
            <a:r>
              <a:rPr lang="en-IN" sz="3500" dirty="0" smtClean="0">
                <a:latin typeface="Aparajita" pitchFamily="34" charset="0"/>
                <a:cs typeface="Aparajita" pitchFamily="34" charset="0"/>
              </a:rPr>
              <a:t>The Inoue technique eases the procedure and has equivalent efficacy and lower risk, compared to DB technique.</a:t>
            </a:r>
            <a:endParaRPr lang="en-US" sz="3500" dirty="0" smtClean="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b="1" dirty="0" smtClean="0">
                <a:latin typeface="Aparajita" pitchFamily="34" charset="0"/>
                <a:cs typeface="Aparajita" pitchFamily="34" charset="0"/>
              </a:rPr>
              <a:t>Learning curve of the Inoue technique of </a:t>
            </a:r>
            <a:r>
              <a:rPr lang="en-IN" b="1" dirty="0" err="1" smtClean="0">
                <a:latin typeface="Aparajita" pitchFamily="34" charset="0"/>
                <a:cs typeface="Aparajita" pitchFamily="34" charset="0"/>
              </a:rPr>
              <a:t>percutaneous</a:t>
            </a:r>
            <a:r>
              <a:rPr lang="en-IN" b="1" dirty="0" smtClean="0">
                <a:latin typeface="Aparajita" pitchFamily="34" charset="0"/>
                <a:cs typeface="Aparajita" pitchFamily="34" charset="0"/>
              </a:rPr>
              <a:t> mitral balloon </a:t>
            </a:r>
            <a:r>
              <a:rPr lang="en-IN" b="1" dirty="0" err="1" smtClean="0">
                <a:latin typeface="Aparajita" pitchFamily="34" charset="0"/>
                <a:cs typeface="Aparajita" pitchFamily="34" charset="0"/>
              </a:rPr>
              <a:t>valvuloplasty</a:t>
            </a:r>
            <a:r>
              <a:rPr lang="en-IN" b="1" dirty="0" smtClean="0">
                <a:latin typeface="Aparajita" pitchFamily="34" charset="0"/>
                <a:cs typeface="Aparajita" pitchFamily="34" charset="0"/>
                <a:hlinkClick r:id="rId2"/>
              </a:rPr>
              <a:t>☆</a:t>
            </a:r>
            <a:endParaRPr lang="en-IN" b="1" dirty="0" smtClean="0">
              <a:latin typeface="Aparajita" pitchFamily="34" charset="0"/>
              <a:cs typeface="Aparajita" pitchFamily="34" charset="0"/>
            </a:endParaRPr>
          </a:p>
          <a:p>
            <a:pPr>
              <a:buNone/>
            </a:pPr>
            <a:endParaRPr lang="en-US" b="1" dirty="0" smtClean="0">
              <a:latin typeface="Aparajita" pitchFamily="34" charset="0"/>
              <a:cs typeface="Aparajita" pitchFamily="34" charset="0"/>
            </a:endParaRPr>
          </a:p>
          <a:p>
            <a:pPr>
              <a:buNone/>
            </a:pPr>
            <a:r>
              <a:rPr lang="en-IN" dirty="0" smtClean="0">
                <a:latin typeface="Aparajita" pitchFamily="34" charset="0"/>
                <a:cs typeface="Aparajita" pitchFamily="34" charset="0"/>
              </a:rPr>
              <a:t>Both the Inoue and the double-balloon techniques are equally effective techniques of PMBV because they resulted in similar immediate success, in-hospital adverse events, and long-term and event-free survival.</a:t>
            </a:r>
          </a:p>
          <a:p>
            <a:pPr>
              <a:buNone/>
            </a:pPr>
            <a:endParaRPr lang="en-US" dirty="0" smtClean="0">
              <a:latin typeface="Aparajita" pitchFamily="34" charset="0"/>
              <a:cs typeface="Aparajita" pitchFamily="34" charset="0"/>
            </a:endParaRPr>
          </a:p>
          <a:p>
            <a:pPr>
              <a:buNone/>
            </a:pPr>
            <a:r>
              <a:rPr lang="en-US" sz="2400" dirty="0" smtClean="0">
                <a:latin typeface="Aparajita" pitchFamily="34" charset="0"/>
                <a:cs typeface="Aparajita" pitchFamily="34" charset="0"/>
              </a:rPr>
              <a:t>                                                                                    SANCHEZ PL et al</a:t>
            </a:r>
          </a:p>
          <a:p>
            <a:pPr>
              <a:buNone/>
            </a:pPr>
            <a:r>
              <a:rPr lang="en-US" sz="2400" b="1" dirty="0" smtClean="0">
                <a:solidFill>
                  <a:schemeClr val="bg1"/>
                </a:solidFill>
                <a:latin typeface="Aparajita" pitchFamily="34" charset="0"/>
                <a:cs typeface="Aparajita" pitchFamily="34" charset="0"/>
              </a:rPr>
              <a:t>                                              sep 2001 American journal of Cardiology</a:t>
            </a:r>
            <a:endParaRPr lang="en-IN" sz="2400" b="1" dirty="0">
              <a:solidFill>
                <a:schemeClr val="bg1"/>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71480"/>
            <a:ext cx="7772400" cy="1500198"/>
          </a:xfrm>
        </p:spPr>
        <p:txBody>
          <a:bodyPr/>
          <a:lstStyle/>
          <a:p>
            <a:r>
              <a:rPr lang="en-IN" sz="3200" smtClean="0">
                <a:solidFill>
                  <a:srgbClr val="FFC000"/>
                </a:solidFill>
                <a:latin typeface="Aparajita" pitchFamily="34" charset="0"/>
                <a:cs typeface="Aparajita" pitchFamily="34" charset="0"/>
              </a:rPr>
              <a:t>Optimization of Percutaneous Balloon Mitral Valvuloplasty: immediate and 10 years long term results of a modified multi-track Double Balloon Technique</a:t>
            </a:r>
            <a:r>
              <a:rPr lang="en-IN" smtClean="0">
                <a:solidFill>
                  <a:srgbClr val="FFC000"/>
                </a:solidFill>
                <a:latin typeface="Aparajita" pitchFamily="34" charset="0"/>
                <a:cs typeface="Aparajita" pitchFamily="34" charset="0"/>
              </a:rPr>
              <a:t/>
            </a:r>
            <a:br>
              <a:rPr lang="en-IN" smtClean="0">
                <a:solidFill>
                  <a:srgbClr val="FFC000"/>
                </a:solidFill>
                <a:latin typeface="Aparajita" pitchFamily="34" charset="0"/>
                <a:cs typeface="Aparajita" pitchFamily="34" charset="0"/>
              </a:rPr>
            </a:b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a:xfrm>
            <a:off x="857224" y="2143116"/>
            <a:ext cx="7829576" cy="4212444"/>
          </a:xfrm>
        </p:spPr>
        <p:txBody>
          <a:bodyPr>
            <a:normAutofit/>
          </a:bodyPr>
          <a:lstStyle/>
          <a:p>
            <a:pPr>
              <a:buNone/>
            </a:pPr>
            <a:r>
              <a:rPr lang="en-US" u="sng" smtClean="0">
                <a:latin typeface="Aparajita" pitchFamily="34" charset="0"/>
                <a:cs typeface="Aparajita" pitchFamily="34" charset="0"/>
              </a:rPr>
              <a:t>Background</a:t>
            </a:r>
            <a:r>
              <a:rPr lang="en-US" smtClean="0">
                <a:latin typeface="Aparajita" pitchFamily="34" charset="0"/>
                <a:cs typeface="Aparajita" pitchFamily="34" charset="0"/>
              </a:rPr>
              <a:t>:</a:t>
            </a:r>
            <a:r>
              <a:rPr lang="en-IN" smtClean="0">
                <a:latin typeface="Aparajita" pitchFamily="34" charset="0"/>
                <a:cs typeface="Aparajita" pitchFamily="34" charset="0"/>
              </a:rPr>
              <a:t>Single balloon direct the major force towards the leaflet while the DB technique directs the force towards the commisures.</a:t>
            </a:r>
          </a:p>
          <a:p>
            <a:pPr>
              <a:buNone/>
            </a:pPr>
            <a:r>
              <a:rPr lang="en-IN" u="sng" smtClean="0">
                <a:latin typeface="Aparajita" pitchFamily="34" charset="0"/>
                <a:cs typeface="Aparajita" pitchFamily="34" charset="0"/>
              </a:rPr>
              <a:t>Objectives</a:t>
            </a:r>
            <a:r>
              <a:rPr lang="en-IN" smtClean="0">
                <a:latin typeface="Aparajita" pitchFamily="34" charset="0"/>
                <a:cs typeface="Aparajita" pitchFamily="34" charset="0"/>
              </a:rPr>
              <a:t>: To test the hypothesis that stepwise dilation of mitral valve using single followed by DB ( </a:t>
            </a:r>
            <a:r>
              <a:rPr lang="en-IN" i="1" smtClean="0">
                <a:solidFill>
                  <a:srgbClr val="92D050"/>
                </a:solidFill>
                <a:latin typeface="Aparajita" pitchFamily="34" charset="0"/>
                <a:cs typeface="Aparajita" pitchFamily="34" charset="0"/>
              </a:rPr>
              <a:t>bonhoeffer multitrack system</a:t>
            </a:r>
            <a:r>
              <a:rPr lang="en-IN" smtClean="0">
                <a:latin typeface="Aparajita" pitchFamily="34" charset="0"/>
                <a:cs typeface="Aparajita" pitchFamily="34" charset="0"/>
              </a:rPr>
              <a:t>) inflations would gradually apply bidirectional forces and hence yield better outcome.</a:t>
            </a:r>
            <a:endParaRPr lang="en-IN" dirty="0">
              <a:latin typeface="Aparajita" pitchFamily="34" charset="0"/>
              <a:cs typeface="Aparajita" pitchFamily="34" charset="0"/>
            </a:endParaRPr>
          </a:p>
        </p:txBody>
      </p:sp>
      <p:pic>
        <p:nvPicPr>
          <p:cNvPr id="4" name="Picture 2"/>
          <p:cNvPicPr>
            <a:picLocks noChangeAspect="1" noChangeArrowheads="1"/>
          </p:cNvPicPr>
          <p:nvPr/>
        </p:nvPicPr>
        <p:blipFill>
          <a:blip r:embed="rId2"/>
          <a:srcRect/>
          <a:stretch>
            <a:fillRect/>
          </a:stretch>
        </p:blipFill>
        <p:spPr bwMode="auto">
          <a:xfrm>
            <a:off x="4572000" y="6141323"/>
            <a:ext cx="4572000" cy="2785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500034" y="1571612"/>
            <a:ext cx="8643966" cy="191468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8596" y="4714884"/>
            <a:ext cx="4589017" cy="542926"/>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3256555" y="5286388"/>
            <a:ext cx="5706469" cy="347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lgerian" pitchFamily="82" charset="0"/>
              </a:rPr>
              <a:t>            METALLIC  COMMISSUROTOME</a:t>
            </a:r>
            <a:endParaRPr lang="en-IN" sz="3200" dirty="0">
              <a:solidFill>
                <a:srgbClr val="FFC000"/>
              </a:solidFill>
              <a:latin typeface="Algerian" pitchFamily="82" charset="0"/>
            </a:endParaRPr>
          </a:p>
        </p:txBody>
      </p:sp>
      <p:sp>
        <p:nvSpPr>
          <p:cNvPr id="3" name="Content Placeholder 2"/>
          <p:cNvSpPr>
            <a:spLocks noGrp="1"/>
          </p:cNvSpPr>
          <p:nvPr>
            <p:ph idx="1"/>
          </p:nvPr>
        </p:nvSpPr>
        <p:spPr/>
        <p:txBody>
          <a:bodyPr/>
          <a:lstStyle/>
          <a:p>
            <a:r>
              <a:rPr lang="en-IN" dirty="0" smtClean="0">
                <a:latin typeface="Aparajita" pitchFamily="34" charset="0"/>
                <a:cs typeface="Aparajita" pitchFamily="34" charset="0"/>
              </a:rPr>
              <a:t>During the late 1990s, </a:t>
            </a:r>
            <a:r>
              <a:rPr lang="en-IN" dirty="0" err="1" smtClean="0">
                <a:latin typeface="Aparajita" pitchFamily="34" charset="0"/>
                <a:cs typeface="Aparajita" pitchFamily="34" charset="0"/>
              </a:rPr>
              <a:t>Cribier</a:t>
            </a:r>
            <a:r>
              <a:rPr lang="en-IN" dirty="0" smtClean="0">
                <a:latin typeface="Aparajita" pitchFamily="34" charset="0"/>
                <a:cs typeface="Aparajita" pitchFamily="34" charset="0"/>
              </a:rPr>
              <a:t> and colleagues introduced the metallic </a:t>
            </a:r>
            <a:r>
              <a:rPr lang="en-IN" dirty="0" err="1" smtClean="0">
                <a:latin typeface="Aparajita" pitchFamily="34" charset="0"/>
                <a:cs typeface="Aparajita" pitchFamily="34" charset="0"/>
              </a:rPr>
              <a:t>commissurotome</a:t>
            </a:r>
            <a:r>
              <a:rPr lang="en-IN" dirty="0" smtClean="0">
                <a:latin typeface="Aparajita" pitchFamily="34" charset="0"/>
                <a:cs typeface="Aparajita" pitchFamily="34" charset="0"/>
              </a:rPr>
              <a:t>, using device similar to the </a:t>
            </a:r>
            <a:r>
              <a:rPr lang="en-IN" dirty="0" err="1" smtClean="0">
                <a:latin typeface="Aparajita" pitchFamily="34" charset="0"/>
                <a:cs typeface="Aparajita" pitchFamily="34" charset="0"/>
              </a:rPr>
              <a:t>Tubb</a:t>
            </a:r>
            <a:r>
              <a:rPr lang="en-IN" dirty="0" smtClean="0">
                <a:latin typeface="Aparajita" pitchFamily="34" charset="0"/>
                <a:cs typeface="Aparajita" pitchFamily="34" charset="0"/>
              </a:rPr>
              <a:t> dilator used during closed </a:t>
            </a:r>
            <a:r>
              <a:rPr lang="en-IN" dirty="0" err="1" smtClean="0">
                <a:latin typeface="Aparajita" pitchFamily="34" charset="0"/>
                <a:cs typeface="Aparajita" pitchFamily="34" charset="0"/>
              </a:rPr>
              <a:t>commissurotomy</a:t>
            </a:r>
            <a:r>
              <a:rPr lang="en-IN" dirty="0" smtClean="0">
                <a:latin typeface="Aparajita" pitchFamily="34" charset="0"/>
                <a:cs typeface="Aparajita" pitchFamily="34" charset="0"/>
              </a:rPr>
              <a:t>.</a:t>
            </a:r>
          </a:p>
          <a:p>
            <a:pPr>
              <a:buNone/>
            </a:pPr>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The technique has efficacy similar to that of balloon </a:t>
            </a:r>
            <a:r>
              <a:rPr lang="en-IN" dirty="0" err="1" smtClean="0">
                <a:latin typeface="Aparajita" pitchFamily="34" charset="0"/>
                <a:cs typeface="Aparajita" pitchFamily="34" charset="0"/>
              </a:rPr>
              <a:t>commissurotomy</a:t>
            </a:r>
            <a:r>
              <a:rPr lang="en-IN" dirty="0" smtClean="0">
                <a:latin typeface="Aparajita" pitchFamily="34" charset="0"/>
                <a:cs typeface="Aparajita" pitchFamily="34" charset="0"/>
              </a:rPr>
              <a:t>, but the risk of </a:t>
            </a:r>
            <a:r>
              <a:rPr lang="en-IN" dirty="0" err="1" smtClean="0">
                <a:latin typeface="Aparajita" pitchFamily="34" charset="0"/>
                <a:cs typeface="Aparajita" pitchFamily="34" charset="0"/>
              </a:rPr>
              <a:t>hemopericardium</a:t>
            </a:r>
            <a:r>
              <a:rPr lang="en-IN" dirty="0" smtClean="0">
                <a:latin typeface="Aparajita" pitchFamily="34" charset="0"/>
                <a:cs typeface="Aparajita" pitchFamily="34" charset="0"/>
              </a:rPr>
              <a:t> seems higher owing to the presence of a stiff </a:t>
            </a:r>
            <a:r>
              <a:rPr lang="en-IN" dirty="0" err="1" smtClean="0">
                <a:latin typeface="Aparajita" pitchFamily="34" charset="0"/>
                <a:cs typeface="Aparajita" pitchFamily="34" charset="0"/>
              </a:rPr>
              <a:t>guidewire</a:t>
            </a:r>
            <a:r>
              <a:rPr lang="en-IN" dirty="0" smtClean="0">
                <a:latin typeface="Aparajita" pitchFamily="34" charset="0"/>
                <a:cs typeface="Aparajita" pitchFamily="34" charset="0"/>
              </a:rPr>
              <a:t> in the left ventricle.</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sz="3200" dirty="0" smtClean="0">
                <a:latin typeface="Aparajita" pitchFamily="34" charset="0"/>
                <a:cs typeface="Aparajita" pitchFamily="34" charset="0"/>
              </a:rPr>
              <a:t>The device consists of a detachable metallic cylinder with two articulated bars screwed onto the distal end of a disposable catheter, on which the proximal end is connected to activating pliers. Squeezing the pliers opens the bars up to a maximum of 40 mm. </a:t>
            </a:r>
          </a:p>
          <a:p>
            <a:r>
              <a:rPr lang="en-IN" sz="3200" dirty="0" smtClean="0">
                <a:latin typeface="Aparajita" pitchFamily="34" charset="0"/>
                <a:cs typeface="Aparajita" pitchFamily="34" charset="0"/>
              </a:rPr>
              <a:t>This technique is more demanding on the operator compared with the Inoue technique.</a:t>
            </a:r>
          </a:p>
          <a:p>
            <a:r>
              <a:rPr lang="en-IN" sz="3200" dirty="0" smtClean="0">
                <a:latin typeface="Aparajita" pitchFamily="34" charset="0"/>
                <a:cs typeface="Aparajita" pitchFamily="34" charset="0"/>
              </a:rPr>
              <a:t>The potential advantage is that the dilator is reusable, which reduces the cost of the procedure. </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srcRect/>
          <a:stretch>
            <a:fillRect/>
          </a:stretch>
        </p:blipFill>
        <p:spPr bwMode="auto">
          <a:xfrm>
            <a:off x="1714480" y="1428736"/>
            <a:ext cx="607461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latin typeface="Aparajita" pitchFamily="34" charset="0"/>
                <a:cs typeface="Aparajita" pitchFamily="34" charset="0"/>
              </a:rPr>
              <a:t>                Desired endpoint of the procedure </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pPr marL="582930" indent="-514350">
              <a:buAutoNum type="arabicParenBoth"/>
            </a:pPr>
            <a:r>
              <a:rPr lang="en-IN" sz="3200" dirty="0" smtClean="0">
                <a:latin typeface="Aparajita" pitchFamily="34" charset="0"/>
                <a:cs typeface="Aparajita" pitchFamily="34" charset="0"/>
              </a:rPr>
              <a:t>mitral valve area of more than 1 cm2/m2 of the body surface area</a:t>
            </a:r>
          </a:p>
          <a:p>
            <a:pPr marL="582930" indent="-514350">
              <a:buAutoNum type="arabicParenBoth"/>
            </a:pPr>
            <a:r>
              <a:rPr lang="en-IN" sz="3200" dirty="0" smtClean="0">
                <a:latin typeface="Aparajita" pitchFamily="34" charset="0"/>
                <a:cs typeface="Aparajita" pitchFamily="34" charset="0"/>
              </a:rPr>
              <a:t>complete opening of at least one </a:t>
            </a:r>
            <a:r>
              <a:rPr lang="en-IN" sz="3200" dirty="0" err="1" smtClean="0">
                <a:latin typeface="Aparajita" pitchFamily="34" charset="0"/>
                <a:cs typeface="Aparajita" pitchFamily="34" charset="0"/>
              </a:rPr>
              <a:t>commissure</a:t>
            </a:r>
            <a:endParaRPr lang="en-IN" sz="3200" dirty="0" smtClean="0">
              <a:latin typeface="Aparajita" pitchFamily="34" charset="0"/>
              <a:cs typeface="Aparajita" pitchFamily="34" charset="0"/>
            </a:endParaRPr>
          </a:p>
          <a:p>
            <a:pPr marL="582930" indent="-514350">
              <a:buNone/>
            </a:pPr>
            <a:r>
              <a:rPr lang="en-IN" sz="3200" dirty="0" smtClean="0">
                <a:latin typeface="Aparajita" pitchFamily="34" charset="0"/>
                <a:cs typeface="Aparajita" pitchFamily="34" charset="0"/>
              </a:rPr>
              <a:t>(3) appearance or increment of regurgitation greater than ¼. </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dirty="0" smtClean="0">
                <a:solidFill>
                  <a:srgbClr val="00B0F0"/>
                </a:solidFill>
                <a:latin typeface="Algerian" pitchFamily="82" charset="0"/>
                <a:cs typeface="Andalus" pitchFamily="18" charset="-78"/>
              </a:rPr>
              <a:t>patient  </a:t>
            </a:r>
            <a:r>
              <a:rPr lang="en-US" sz="3600" dirty="0" err="1" smtClean="0">
                <a:solidFill>
                  <a:srgbClr val="00B0F0"/>
                </a:solidFill>
                <a:latin typeface="Algerian" pitchFamily="82" charset="0"/>
                <a:cs typeface="Andalus" pitchFamily="18" charset="-78"/>
              </a:rPr>
              <a:t>sellection</a:t>
            </a:r>
            <a:endParaRPr lang="en-IN" sz="3600" dirty="0">
              <a:solidFill>
                <a:srgbClr val="00B0F0"/>
              </a:solidFill>
              <a:latin typeface="Algerian" pitchFamily="82" charset="0"/>
              <a:cs typeface="Andalus" pitchFamily="18" charset="-78"/>
            </a:endParaRPr>
          </a:p>
        </p:txBody>
      </p:sp>
      <p:sp>
        <p:nvSpPr>
          <p:cNvPr id="3" name="Content Placeholder 2"/>
          <p:cNvSpPr>
            <a:spLocks noGrp="1"/>
          </p:cNvSpPr>
          <p:nvPr>
            <p:ph idx="1"/>
          </p:nvPr>
        </p:nvSpPr>
        <p:spPr>
          <a:xfrm>
            <a:off x="857224" y="1714488"/>
            <a:ext cx="7772400" cy="4572000"/>
          </a:xfrm>
        </p:spPr>
        <p:txBody>
          <a:bodyPr/>
          <a:lstStyle/>
          <a:p>
            <a:pPr>
              <a:buNone/>
            </a:pPr>
            <a:r>
              <a:rPr lang="en-IN" dirty="0" smtClean="0">
                <a:solidFill>
                  <a:srgbClr val="FFC000"/>
                </a:solidFill>
                <a:latin typeface="Aparajita" pitchFamily="34" charset="0"/>
                <a:cs typeface="Aparajita" pitchFamily="34" charset="0"/>
              </a:rPr>
              <a:t>   </a:t>
            </a:r>
            <a:r>
              <a:rPr lang="en-IN" dirty="0" smtClean="0">
                <a:latin typeface="Aparajita" pitchFamily="34" charset="0"/>
                <a:cs typeface="Aparajita" pitchFamily="34" charset="0"/>
              </a:rPr>
              <a:t>The selection of patients for PTMC procedure is a complex decision involving the consideration of-</a:t>
            </a:r>
          </a:p>
          <a:p>
            <a:pPr>
              <a:buNone/>
            </a:pPr>
            <a:r>
              <a:rPr lang="en-IN" dirty="0" smtClean="0">
                <a:solidFill>
                  <a:srgbClr val="FFC000"/>
                </a:solidFill>
                <a:latin typeface="Aparajita" pitchFamily="34" charset="0"/>
                <a:cs typeface="Aparajita" pitchFamily="34" charset="0"/>
              </a:rPr>
              <a:t>     the clinical profile</a:t>
            </a:r>
          </a:p>
          <a:p>
            <a:pPr>
              <a:buNone/>
            </a:pPr>
            <a:r>
              <a:rPr lang="en-IN" dirty="0" smtClean="0">
                <a:solidFill>
                  <a:srgbClr val="FFC000"/>
                </a:solidFill>
                <a:latin typeface="Aparajita" pitchFamily="34" charset="0"/>
                <a:cs typeface="Aparajita" pitchFamily="34" charset="0"/>
              </a:rPr>
              <a:t>     valve morphology</a:t>
            </a:r>
          </a:p>
          <a:p>
            <a:pPr>
              <a:buNone/>
            </a:pPr>
            <a:r>
              <a:rPr lang="en-IN" dirty="0" smtClean="0">
                <a:solidFill>
                  <a:srgbClr val="FFC000"/>
                </a:solidFill>
                <a:latin typeface="Aparajita" pitchFamily="34" charset="0"/>
                <a:cs typeface="Aparajita" pitchFamily="34" charset="0"/>
              </a:rPr>
              <a:t>   </a:t>
            </a:r>
            <a:endParaRPr lang="en-IN"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428596" y="428604"/>
            <a:ext cx="8715404" cy="6429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lgerian" pitchFamily="82" charset="0"/>
              </a:rPr>
              <a:t>                        IMMEDIATE  RESULTS</a:t>
            </a:r>
            <a:endParaRPr lang="en-IN" sz="3200" dirty="0">
              <a:solidFill>
                <a:srgbClr val="FFC000"/>
              </a:solidFill>
              <a:latin typeface="Algerian" pitchFamily="82" charset="0"/>
            </a:endParaRPr>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The improvement in valve function results in an immediate decrease in left </a:t>
            </a:r>
            <a:r>
              <a:rPr lang="en-IN" dirty="0" err="1" smtClean="0">
                <a:latin typeface="Aparajita" pitchFamily="34" charset="0"/>
                <a:cs typeface="Aparajita" pitchFamily="34" charset="0"/>
              </a:rPr>
              <a:t>atrial</a:t>
            </a:r>
            <a:r>
              <a:rPr lang="en-IN" dirty="0" smtClean="0">
                <a:latin typeface="Aparajita" pitchFamily="34" charset="0"/>
                <a:cs typeface="Aparajita" pitchFamily="34" charset="0"/>
              </a:rPr>
              <a:t> pressure  and a slight increase in cardiac index.</a:t>
            </a:r>
          </a:p>
          <a:p>
            <a:r>
              <a:rPr lang="en-IN" dirty="0" smtClean="0">
                <a:latin typeface="Aparajita" pitchFamily="34" charset="0"/>
                <a:cs typeface="Aparajita" pitchFamily="34" charset="0"/>
              </a:rPr>
              <a:t> A gradual decrease in pulmonary arterial pressure and pulmonary vascular resistance is seen. </a:t>
            </a:r>
          </a:p>
          <a:p>
            <a:r>
              <a:rPr lang="en-IN" dirty="0" smtClean="0">
                <a:latin typeface="Aparajita" pitchFamily="34" charset="0"/>
                <a:cs typeface="Aparajita" pitchFamily="34" charset="0"/>
              </a:rPr>
              <a:t>High pulmonary vascular resistance continues to decrease in the absence of re-</a:t>
            </a:r>
            <a:r>
              <a:rPr lang="en-IN" dirty="0" err="1" smtClean="0">
                <a:latin typeface="Aparajita" pitchFamily="34" charset="0"/>
                <a:cs typeface="Aparajita" pitchFamily="34" charset="0"/>
              </a:rPr>
              <a:t>stenosis</a:t>
            </a:r>
            <a:r>
              <a:rPr lang="en-IN" dirty="0" smtClean="0">
                <a:latin typeface="Aparajita" pitchFamily="34" charset="0"/>
                <a:cs typeface="Aparajita" pitchFamily="34" charset="0"/>
              </a:rPr>
              <a:t>. </a:t>
            </a:r>
          </a:p>
          <a:p>
            <a:r>
              <a:rPr lang="en-IN" dirty="0" smtClean="0">
                <a:latin typeface="Aparajita" pitchFamily="34" charset="0"/>
                <a:cs typeface="Aparajita" pitchFamily="34" charset="0"/>
              </a:rPr>
              <a:t>Improvement in the pump function of the left atrium and the LAA and decrease in left </a:t>
            </a:r>
            <a:r>
              <a:rPr lang="en-IN" dirty="0" err="1" smtClean="0">
                <a:latin typeface="Aparajita" pitchFamily="34" charset="0"/>
                <a:cs typeface="Aparajita" pitchFamily="34" charset="0"/>
              </a:rPr>
              <a:t>atrial</a:t>
            </a:r>
            <a:r>
              <a:rPr lang="en-IN" dirty="0" smtClean="0">
                <a:latin typeface="Aparajita" pitchFamily="34" charset="0"/>
                <a:cs typeface="Aparajita" pitchFamily="34" charset="0"/>
              </a:rPr>
              <a:t> stiffness also occur.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500034" y="2071678"/>
            <a:ext cx="4327561" cy="38957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857751" y="2071678"/>
            <a:ext cx="4156863"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450564" y="2571744"/>
            <a:ext cx="8580974" cy="26432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8596" y="2071678"/>
            <a:ext cx="8501122" cy="490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lgerian" pitchFamily="82" charset="0"/>
              </a:rPr>
              <a:t>                            Complications</a:t>
            </a:r>
            <a:endParaRPr lang="en-IN" sz="3200" dirty="0">
              <a:solidFill>
                <a:srgbClr val="FFC00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IN" dirty="0" smtClean="0">
                <a:latin typeface="Aparajita" pitchFamily="34" charset="0"/>
                <a:cs typeface="Aparajita" pitchFamily="34" charset="0"/>
              </a:rPr>
              <a:t>Procedural </a:t>
            </a:r>
            <a:r>
              <a:rPr lang="en-IN" dirty="0" smtClean="0">
                <a:solidFill>
                  <a:srgbClr val="92D050"/>
                </a:solidFill>
                <a:latin typeface="Aparajita" pitchFamily="34" charset="0"/>
                <a:cs typeface="Aparajita" pitchFamily="34" charset="0"/>
              </a:rPr>
              <a:t>mortality</a:t>
            </a:r>
            <a:r>
              <a:rPr lang="en-IN" dirty="0" smtClean="0">
                <a:latin typeface="Aparajita" pitchFamily="34" charset="0"/>
                <a:cs typeface="Aparajita" pitchFamily="34" charset="0"/>
              </a:rPr>
              <a:t> has ranged from </a:t>
            </a:r>
            <a:r>
              <a:rPr lang="en-IN" dirty="0" smtClean="0">
                <a:solidFill>
                  <a:srgbClr val="92D050"/>
                </a:solidFill>
                <a:latin typeface="Aparajita" pitchFamily="34" charset="0"/>
                <a:cs typeface="Aparajita" pitchFamily="34" charset="0"/>
              </a:rPr>
              <a:t>0% to 3% </a:t>
            </a:r>
            <a:r>
              <a:rPr lang="en-IN" dirty="0" smtClean="0">
                <a:latin typeface="Aparajita" pitchFamily="34" charset="0"/>
                <a:cs typeface="Aparajita" pitchFamily="34" charset="0"/>
              </a:rPr>
              <a:t>in most series. The main causes of death are left ventricular perforation and poor general condition of the patient. </a:t>
            </a:r>
          </a:p>
          <a:p>
            <a:r>
              <a:rPr lang="en-IN" dirty="0" smtClean="0">
                <a:latin typeface="Aparajita" pitchFamily="34" charset="0"/>
                <a:cs typeface="Aparajita" pitchFamily="34" charset="0"/>
              </a:rPr>
              <a:t>The incidence of </a:t>
            </a:r>
            <a:r>
              <a:rPr lang="en-IN" dirty="0" err="1" smtClean="0">
                <a:solidFill>
                  <a:srgbClr val="92D050"/>
                </a:solidFill>
                <a:latin typeface="Aparajita" pitchFamily="34" charset="0"/>
                <a:cs typeface="Aparajita" pitchFamily="34" charset="0"/>
              </a:rPr>
              <a:t>hemopericardium</a:t>
            </a:r>
            <a:r>
              <a:rPr lang="en-IN" dirty="0" smtClean="0">
                <a:latin typeface="Aparajita" pitchFamily="34" charset="0"/>
                <a:cs typeface="Aparajita" pitchFamily="34" charset="0"/>
              </a:rPr>
              <a:t> has varied from </a:t>
            </a:r>
            <a:r>
              <a:rPr lang="en-IN" dirty="0" smtClean="0">
                <a:solidFill>
                  <a:srgbClr val="92D050"/>
                </a:solidFill>
                <a:latin typeface="Aparajita" pitchFamily="34" charset="0"/>
                <a:cs typeface="Aparajita" pitchFamily="34" charset="0"/>
              </a:rPr>
              <a:t>0.5%</a:t>
            </a:r>
            <a:r>
              <a:rPr lang="en-IN" dirty="0" smtClean="0">
                <a:solidFill>
                  <a:schemeClr val="accent1">
                    <a:lumMod val="75000"/>
                  </a:schemeClr>
                </a:solidFill>
                <a:latin typeface="Aparajita" pitchFamily="34" charset="0"/>
                <a:cs typeface="Aparajita" pitchFamily="34" charset="0"/>
              </a:rPr>
              <a:t> </a:t>
            </a:r>
            <a:r>
              <a:rPr lang="en-IN" dirty="0" smtClean="0">
                <a:solidFill>
                  <a:srgbClr val="92D050"/>
                </a:solidFill>
                <a:latin typeface="Aparajita" pitchFamily="34" charset="0"/>
                <a:cs typeface="Aparajita" pitchFamily="34" charset="0"/>
              </a:rPr>
              <a:t>to 12%</a:t>
            </a:r>
            <a:r>
              <a:rPr lang="en-IN" dirty="0" smtClean="0">
                <a:solidFill>
                  <a:schemeClr val="accent1">
                    <a:lumMod val="75000"/>
                  </a:schemeClr>
                </a:solidFill>
                <a:latin typeface="Aparajita" pitchFamily="34" charset="0"/>
                <a:cs typeface="Aparajita" pitchFamily="34" charset="0"/>
              </a:rPr>
              <a:t>. </a:t>
            </a:r>
            <a:r>
              <a:rPr lang="en-IN" dirty="0" smtClean="0">
                <a:latin typeface="Aparajita" pitchFamily="34" charset="0"/>
                <a:cs typeface="Aparajita" pitchFamily="34" charset="0"/>
              </a:rPr>
              <a:t>Pericardial </a:t>
            </a:r>
            <a:r>
              <a:rPr lang="en-IN" dirty="0" err="1" smtClean="0">
                <a:latin typeface="Aparajita" pitchFamily="34" charset="0"/>
                <a:cs typeface="Aparajita" pitchFamily="34" charset="0"/>
              </a:rPr>
              <a:t>hemorrhage</a:t>
            </a:r>
            <a:r>
              <a:rPr lang="en-IN" dirty="0" smtClean="0">
                <a:latin typeface="Aparajita" pitchFamily="34" charset="0"/>
                <a:cs typeface="Aparajita" pitchFamily="34" charset="0"/>
              </a:rPr>
              <a:t> may be related to trans-</a:t>
            </a:r>
            <a:r>
              <a:rPr lang="en-IN" dirty="0" err="1" smtClean="0">
                <a:latin typeface="Aparajita" pitchFamily="34" charset="0"/>
                <a:cs typeface="Aparajita" pitchFamily="34" charset="0"/>
              </a:rPr>
              <a:t>septal</a:t>
            </a:r>
            <a:r>
              <a:rPr lang="en-IN" dirty="0" smtClean="0">
                <a:latin typeface="Aparajita" pitchFamily="34" charset="0"/>
                <a:cs typeface="Aparajita" pitchFamily="34" charset="0"/>
              </a:rPr>
              <a:t> catheterization or to apex perforation by </a:t>
            </a:r>
            <a:r>
              <a:rPr lang="en-IN" dirty="0" err="1" smtClean="0">
                <a:latin typeface="Aparajita" pitchFamily="34" charset="0"/>
                <a:cs typeface="Aparajita" pitchFamily="34" charset="0"/>
              </a:rPr>
              <a:t>guidewires</a:t>
            </a:r>
            <a:r>
              <a:rPr lang="en-IN" dirty="0" smtClean="0">
                <a:latin typeface="Aparajita" pitchFamily="34" charset="0"/>
                <a:cs typeface="Aparajita" pitchFamily="34" charset="0"/>
              </a:rPr>
              <a:t> or the balloon itself when exaggerated movement occurs with the over-the-wire techniques. however, this complication is virtually eliminated with the Inoue balloon technique.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latin typeface="Aparajita" pitchFamily="34" charset="0"/>
                <a:cs typeface="Aparajita" pitchFamily="34" charset="0"/>
              </a:rPr>
              <a:t>If </a:t>
            </a:r>
            <a:r>
              <a:rPr lang="en-IN" dirty="0" smtClean="0">
                <a:solidFill>
                  <a:srgbClr val="92D050"/>
                </a:solidFill>
                <a:latin typeface="Aparajita" pitchFamily="34" charset="0"/>
                <a:cs typeface="Aparajita" pitchFamily="34" charset="0"/>
              </a:rPr>
              <a:t>hypotension</a:t>
            </a:r>
            <a:r>
              <a:rPr lang="en-IN" dirty="0" smtClean="0">
                <a:latin typeface="Aparajita" pitchFamily="34" charset="0"/>
                <a:cs typeface="Aparajita" pitchFamily="34" charset="0"/>
              </a:rPr>
              <a:t> occurs during PMC, </a:t>
            </a:r>
            <a:r>
              <a:rPr lang="en-IN" dirty="0" err="1" smtClean="0">
                <a:latin typeface="Aparajita" pitchFamily="34" charset="0"/>
                <a:cs typeface="Aparajita" pitchFamily="34" charset="0"/>
              </a:rPr>
              <a:t>hemopericardium</a:t>
            </a:r>
            <a:r>
              <a:rPr lang="en-IN" dirty="0" smtClean="0">
                <a:latin typeface="Aparajita" pitchFamily="34" charset="0"/>
                <a:cs typeface="Aparajita" pitchFamily="34" charset="0"/>
              </a:rPr>
              <a:t> must be suspected.</a:t>
            </a:r>
          </a:p>
          <a:p>
            <a:r>
              <a:rPr lang="en-US" dirty="0" smtClean="0">
                <a:latin typeface="Aparajita" pitchFamily="34" charset="0"/>
                <a:cs typeface="Aparajita" pitchFamily="34" charset="0"/>
              </a:rPr>
              <a:t>ECHO confirms diagnosis and immediate </a:t>
            </a:r>
            <a:r>
              <a:rPr lang="en-US" dirty="0" err="1" smtClean="0">
                <a:latin typeface="Aparajita" pitchFamily="34" charset="0"/>
                <a:cs typeface="Aparajita" pitchFamily="34" charset="0"/>
              </a:rPr>
              <a:t>pericardio-centesis</a:t>
            </a:r>
            <a:r>
              <a:rPr lang="en-US" dirty="0" smtClean="0">
                <a:latin typeface="Aparajita" pitchFamily="34" charset="0"/>
                <a:cs typeface="Aparajita" pitchFamily="34" charset="0"/>
              </a:rPr>
              <a:t> is to be performed before </a:t>
            </a:r>
            <a:r>
              <a:rPr lang="en-IN" dirty="0" smtClean="0">
                <a:latin typeface="Aparajita" pitchFamily="34" charset="0"/>
                <a:cs typeface="Aparajita" pitchFamily="34" charset="0"/>
              </a:rPr>
              <a:t>secondary transfer for cardiac surgery.</a:t>
            </a:r>
          </a:p>
          <a:p>
            <a:r>
              <a:rPr lang="en-IN" dirty="0" smtClean="0">
                <a:latin typeface="Aparajita" pitchFamily="34" charset="0"/>
                <a:cs typeface="Aparajita" pitchFamily="34" charset="0"/>
              </a:rPr>
              <a:t>Embolism is encountered in 0.5% to 5% of cases.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latin typeface="Aparajita" pitchFamily="34" charset="0"/>
                <a:cs typeface="Aparajita" pitchFamily="34" charset="0"/>
              </a:rPr>
              <a:t>Severe </a:t>
            </a:r>
            <a:r>
              <a:rPr lang="en-IN" dirty="0" smtClean="0">
                <a:solidFill>
                  <a:srgbClr val="92D050"/>
                </a:solidFill>
                <a:latin typeface="Aparajita" pitchFamily="34" charset="0"/>
                <a:cs typeface="Aparajita" pitchFamily="34" charset="0"/>
              </a:rPr>
              <a:t>mitral regurgitation </a:t>
            </a:r>
            <a:r>
              <a:rPr lang="en-IN" dirty="0" smtClean="0">
                <a:latin typeface="Aparajita" pitchFamily="34" charset="0"/>
                <a:cs typeface="Aparajita" pitchFamily="34" charset="0"/>
              </a:rPr>
              <a:t>is rare, its frequency ranging from </a:t>
            </a:r>
            <a:r>
              <a:rPr lang="en-IN" dirty="0" smtClean="0">
                <a:solidFill>
                  <a:srgbClr val="92D050"/>
                </a:solidFill>
                <a:latin typeface="Aparajita" pitchFamily="34" charset="0"/>
                <a:cs typeface="Aparajita" pitchFamily="34" charset="0"/>
              </a:rPr>
              <a:t>2% to 19%.</a:t>
            </a:r>
          </a:p>
          <a:p>
            <a:r>
              <a:rPr lang="en-US" dirty="0" smtClean="0">
                <a:latin typeface="Aparajita" pitchFamily="34" charset="0"/>
                <a:cs typeface="Aparajita" pitchFamily="34" charset="0"/>
              </a:rPr>
              <a:t>Causes of  MR post BMV-</a:t>
            </a:r>
          </a:p>
          <a:p>
            <a:pPr marL="582930" indent="-514350">
              <a:buFont typeface="+mj-lt"/>
              <a:buAutoNum type="arabicPeriod"/>
            </a:pPr>
            <a:r>
              <a:rPr lang="en-US" dirty="0" smtClean="0">
                <a:latin typeface="Aparajita" pitchFamily="34" charset="0"/>
                <a:cs typeface="Aparajita" pitchFamily="34" charset="0"/>
              </a:rPr>
              <a:t> </a:t>
            </a:r>
            <a:r>
              <a:rPr lang="en-IN" dirty="0" smtClean="0">
                <a:latin typeface="Aparajita" pitchFamily="34" charset="0"/>
                <a:cs typeface="Aparajita" pitchFamily="34" charset="0"/>
              </a:rPr>
              <a:t>non-commissural tearing of the posterior or anterior leaflet </a:t>
            </a:r>
          </a:p>
          <a:p>
            <a:pPr marL="582930" indent="-514350">
              <a:buFont typeface="+mj-lt"/>
              <a:buAutoNum type="arabicPeriod"/>
            </a:pPr>
            <a:r>
              <a:rPr lang="en-IN" dirty="0" smtClean="0">
                <a:latin typeface="Aparajita" pitchFamily="34" charset="0"/>
                <a:cs typeface="Aparajita" pitchFamily="34" charset="0"/>
              </a:rPr>
              <a:t>excessive commissural splitting </a:t>
            </a:r>
          </a:p>
          <a:p>
            <a:pPr marL="582930" indent="-514350">
              <a:buFont typeface="+mj-lt"/>
              <a:buAutoNum type="arabicPeriod"/>
            </a:pPr>
            <a:r>
              <a:rPr lang="en-IN" dirty="0" smtClean="0">
                <a:latin typeface="Aparajita" pitchFamily="34" charset="0"/>
                <a:cs typeface="Aparajita" pitchFamily="34" charset="0"/>
              </a:rPr>
              <a:t> rupture of a papillary muscle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severe mitral regurgitation occur in patients with </a:t>
            </a:r>
            <a:r>
              <a:rPr lang="en-IN" sz="3200" dirty="0" err="1" smtClean="0">
                <a:latin typeface="Aparajita" pitchFamily="34" charset="0"/>
                <a:cs typeface="Aparajita" pitchFamily="34" charset="0"/>
              </a:rPr>
              <a:t>unfavorable</a:t>
            </a:r>
            <a:r>
              <a:rPr lang="en-IN" sz="3200" dirty="0" smtClean="0">
                <a:latin typeface="Aparajita" pitchFamily="34" charset="0"/>
                <a:cs typeface="Aparajita" pitchFamily="34" charset="0"/>
              </a:rPr>
              <a:t> anatomy- extensive </a:t>
            </a:r>
            <a:r>
              <a:rPr lang="en-IN" sz="3200" dirty="0" err="1" smtClean="0">
                <a:latin typeface="Aparajita" pitchFamily="34" charset="0"/>
                <a:cs typeface="Aparajita" pitchFamily="34" charset="0"/>
              </a:rPr>
              <a:t>subvalvular</a:t>
            </a:r>
            <a:r>
              <a:rPr lang="en-IN" sz="3200" dirty="0" smtClean="0">
                <a:latin typeface="Aparajita" pitchFamily="34" charset="0"/>
                <a:cs typeface="Aparajita" pitchFamily="34" charset="0"/>
              </a:rPr>
              <a:t> disease and  valve calcification.</a:t>
            </a:r>
          </a:p>
          <a:p>
            <a:r>
              <a:rPr lang="en-IN" sz="3200" dirty="0" smtClean="0">
                <a:latin typeface="Aparajita" pitchFamily="34" charset="0"/>
                <a:cs typeface="Aparajita" pitchFamily="34" charset="0"/>
              </a:rPr>
              <a:t>Severe mitral regurgitation may be well tolerated, but more often,  it is not, and surgery must be scheduled. </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428596" y="2143116"/>
            <a:ext cx="4071966" cy="30365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643438" y="2214554"/>
            <a:ext cx="4286248" cy="2990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latin typeface="Aparajita" pitchFamily="34" charset="0"/>
                <a:cs typeface="Aparajita" pitchFamily="34" charset="0"/>
              </a:rPr>
              <a:t>The frequency of </a:t>
            </a:r>
            <a:r>
              <a:rPr lang="en-IN" dirty="0" smtClean="0">
                <a:solidFill>
                  <a:srgbClr val="FFC000"/>
                </a:solidFill>
                <a:latin typeface="Aparajita" pitchFamily="34" charset="0"/>
                <a:cs typeface="Aparajita" pitchFamily="34" charset="0"/>
              </a:rPr>
              <a:t>ASD</a:t>
            </a:r>
            <a:r>
              <a:rPr lang="en-IN" dirty="0" smtClean="0">
                <a:latin typeface="Aparajita" pitchFamily="34" charset="0"/>
                <a:cs typeface="Aparajita" pitchFamily="34" charset="0"/>
              </a:rPr>
              <a:t> after PMC varies from </a:t>
            </a:r>
            <a:r>
              <a:rPr lang="en-IN" dirty="0" smtClean="0">
                <a:solidFill>
                  <a:srgbClr val="92D050"/>
                </a:solidFill>
                <a:latin typeface="Aparajita" pitchFamily="34" charset="0"/>
                <a:cs typeface="Aparajita" pitchFamily="34" charset="0"/>
              </a:rPr>
              <a:t>10% to 90%, </a:t>
            </a:r>
            <a:r>
              <a:rPr lang="en-IN" dirty="0" smtClean="0">
                <a:latin typeface="Aparajita" pitchFamily="34" charset="0"/>
                <a:cs typeface="Aparajita" pitchFamily="34" charset="0"/>
              </a:rPr>
              <a:t>according to the technique used for its detection. These shunts are usually small and restrictive, with high-velocity flow</a:t>
            </a:r>
            <a:r>
              <a:rPr lang="en-IN" dirty="0" smtClean="0"/>
              <a:t>. </a:t>
            </a:r>
            <a:endParaRPr lang="en-IN" dirty="0" smtClean="0">
              <a:latin typeface="Aparajita" pitchFamily="34" charset="0"/>
              <a:cs typeface="Aparajita" pitchFamily="34" charset="0"/>
            </a:endParaRPr>
          </a:p>
          <a:p>
            <a:r>
              <a:rPr lang="en-IN" i="1" dirty="0" smtClean="0">
                <a:latin typeface="Aparajita" pitchFamily="34" charset="0"/>
                <a:cs typeface="Aparajita" pitchFamily="34" charset="0"/>
              </a:rPr>
              <a:t>Older age</a:t>
            </a:r>
          </a:p>
          <a:p>
            <a:pPr>
              <a:buNone/>
            </a:pPr>
            <a:r>
              <a:rPr lang="en-IN" i="1" dirty="0" smtClean="0">
                <a:latin typeface="Aparajita" pitchFamily="34" charset="0"/>
                <a:cs typeface="Aparajita" pitchFamily="34" charset="0"/>
              </a:rPr>
              <a:t>     fluoroscopic evidence of mitral valve calcification</a:t>
            </a:r>
          </a:p>
          <a:p>
            <a:pPr>
              <a:buNone/>
            </a:pPr>
            <a:r>
              <a:rPr lang="en-IN" i="1" dirty="0" smtClean="0">
                <a:latin typeface="Aparajita" pitchFamily="34" charset="0"/>
                <a:cs typeface="Aparajita" pitchFamily="34" charset="0"/>
              </a:rPr>
              <a:t>     higher </a:t>
            </a:r>
            <a:r>
              <a:rPr lang="en-IN" i="1" dirty="0" err="1" smtClean="0">
                <a:latin typeface="Aparajita" pitchFamily="34" charset="0"/>
                <a:cs typeface="Aparajita" pitchFamily="34" charset="0"/>
              </a:rPr>
              <a:t>echocardiographic</a:t>
            </a:r>
            <a:r>
              <a:rPr lang="en-IN" i="1" dirty="0" smtClean="0">
                <a:latin typeface="Aparajita" pitchFamily="34" charset="0"/>
                <a:cs typeface="Aparajita" pitchFamily="34" charset="0"/>
              </a:rPr>
              <a:t> score</a:t>
            </a:r>
          </a:p>
          <a:p>
            <a:pPr>
              <a:buNone/>
            </a:pPr>
            <a:r>
              <a:rPr lang="en-IN" i="1" dirty="0" smtClean="0">
                <a:latin typeface="Aparajita" pitchFamily="34" charset="0"/>
                <a:cs typeface="Aparajita" pitchFamily="34" charset="0"/>
              </a:rPr>
              <a:t>     pre-PMV lower cardiac output</a:t>
            </a:r>
          </a:p>
          <a:p>
            <a:pPr>
              <a:buNone/>
            </a:pPr>
            <a:r>
              <a:rPr lang="en-IN" i="1" dirty="0" smtClean="0">
                <a:latin typeface="Aparajita" pitchFamily="34" charset="0"/>
                <a:cs typeface="Aparajita" pitchFamily="34" charset="0"/>
              </a:rPr>
              <a:t>     higher pre-PMV NYHA functional class</a:t>
            </a:r>
          </a:p>
          <a:p>
            <a:pPr>
              <a:buNone/>
            </a:pPr>
            <a:r>
              <a:rPr lang="en-IN" dirty="0" smtClean="0">
                <a:latin typeface="Aparajita" pitchFamily="34" charset="0"/>
                <a:cs typeface="Aparajita" pitchFamily="34" charset="0"/>
              </a:rPr>
              <a:t>    are the factors that predispose patients to develop left-to-right shunt post-PMV</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3200" dirty="0" smtClean="0">
                <a:latin typeface="Aparajita" pitchFamily="34" charset="0"/>
                <a:cs typeface="Aparajita" pitchFamily="34" charset="0"/>
              </a:rPr>
              <a:t>Evaluation of the patient must take into account –</a:t>
            </a:r>
          </a:p>
          <a:p>
            <a:pPr>
              <a:buNone/>
            </a:pPr>
            <a:r>
              <a:rPr lang="en-IN" sz="3200" dirty="0" smtClean="0">
                <a:latin typeface="Aparajita" pitchFamily="34" charset="0"/>
                <a:cs typeface="Aparajita" pitchFamily="34" charset="0"/>
              </a:rPr>
              <a:t>    the degree of functional disability,</a:t>
            </a:r>
          </a:p>
          <a:p>
            <a:pPr>
              <a:buNone/>
            </a:pPr>
            <a:r>
              <a:rPr lang="en-IN" sz="3200" dirty="0" smtClean="0">
                <a:latin typeface="Aparajita" pitchFamily="34" charset="0"/>
                <a:cs typeface="Aparajita" pitchFamily="34" charset="0"/>
              </a:rPr>
              <a:t>    the presence of contraindications to trans-</a:t>
            </a:r>
            <a:r>
              <a:rPr lang="en-IN" sz="3200" dirty="0" err="1" smtClean="0">
                <a:latin typeface="Aparajita" pitchFamily="34" charset="0"/>
                <a:cs typeface="Aparajita" pitchFamily="34" charset="0"/>
              </a:rPr>
              <a:t>septal</a:t>
            </a:r>
            <a:r>
              <a:rPr lang="en-IN" sz="3200" dirty="0" smtClean="0">
                <a:latin typeface="Aparajita" pitchFamily="34" charset="0"/>
                <a:cs typeface="Aparajita" pitchFamily="34" charset="0"/>
              </a:rPr>
              <a:t> catheterization,</a:t>
            </a:r>
          </a:p>
          <a:p>
            <a:pPr>
              <a:buNone/>
            </a:pPr>
            <a:r>
              <a:rPr lang="en-IN" sz="3200" dirty="0" smtClean="0">
                <a:latin typeface="Aparajita" pitchFamily="34" charset="0"/>
                <a:cs typeface="Aparajita" pitchFamily="34" charset="0"/>
              </a:rPr>
              <a:t>    the risks involved in surgery. </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098" name="Picture 2"/>
          <p:cNvPicPr>
            <a:picLocks noGrp="1" noChangeAspect="1" noChangeArrowheads="1"/>
          </p:cNvPicPr>
          <p:nvPr>
            <p:ph idx="1"/>
          </p:nvPr>
        </p:nvPicPr>
        <p:blipFill>
          <a:blip r:embed="rId2"/>
          <a:srcRect/>
          <a:stretch>
            <a:fillRect/>
          </a:stretch>
        </p:blipFill>
        <p:spPr bwMode="auto">
          <a:xfrm>
            <a:off x="496263" y="2714620"/>
            <a:ext cx="8647738" cy="192882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62051" y="2214554"/>
            <a:ext cx="8681949" cy="500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latin typeface="Aparajita" pitchFamily="34" charset="0"/>
                <a:cs typeface="Aparajita" pitchFamily="34" charset="0"/>
              </a:rPr>
              <a:t>             definition of good immediate results </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pPr>
              <a:buNone/>
            </a:pPr>
            <a:r>
              <a:rPr lang="en-IN" dirty="0" smtClean="0">
                <a:latin typeface="Aparajita" pitchFamily="34" charset="0"/>
                <a:cs typeface="Aparajita" pitchFamily="34" charset="0"/>
              </a:rPr>
              <a:t>The two definitions frequently employed are-</a:t>
            </a:r>
          </a:p>
          <a:p>
            <a:pPr>
              <a:buNone/>
            </a:pPr>
            <a:endParaRPr lang="en-IN" dirty="0" smtClean="0">
              <a:latin typeface="Aparajita" pitchFamily="34" charset="0"/>
              <a:cs typeface="Aparajita" pitchFamily="34" charset="0"/>
            </a:endParaRPr>
          </a:p>
          <a:p>
            <a:pPr>
              <a:buNone/>
            </a:pPr>
            <a:r>
              <a:rPr lang="en-IN" dirty="0" smtClean="0">
                <a:latin typeface="Aparajita" pitchFamily="34" charset="0"/>
                <a:cs typeface="Aparajita" pitchFamily="34" charset="0"/>
              </a:rPr>
              <a:t> (1) a final valve area larger than 1.5 cm2 and an increase of at least 25% in the valve area </a:t>
            </a:r>
          </a:p>
          <a:p>
            <a:pPr>
              <a:buNone/>
            </a:pPr>
            <a:r>
              <a:rPr lang="en-IN" dirty="0" smtClean="0">
                <a:latin typeface="Aparajita" pitchFamily="34" charset="0"/>
                <a:cs typeface="Aparajita" pitchFamily="34" charset="0"/>
              </a:rPr>
              <a:t>(2) a final valve area larger than 1.5 cm2 without mitral regurgitation greater </a:t>
            </a:r>
            <a:r>
              <a:rPr lang="en-IN" smtClean="0">
                <a:latin typeface="Aparajita" pitchFamily="34" charset="0"/>
                <a:cs typeface="Aparajita" pitchFamily="34" charset="0"/>
              </a:rPr>
              <a:t>than 2/4</a:t>
            </a:r>
            <a:r>
              <a:rPr lang="en-IN" dirty="0" smtClean="0">
                <a:latin typeface="Aparajita" pitchFamily="34" charset="0"/>
                <a:cs typeface="Aparajita" pitchFamily="34" charset="0"/>
              </a:rPr>
              <a:t>. </a:t>
            </a:r>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solidFill>
                  <a:srgbClr val="FFC000"/>
                </a:solidFill>
                <a:latin typeface="Aparajita" pitchFamily="34" charset="0"/>
                <a:cs typeface="Aparajita" pitchFamily="34" charset="0"/>
              </a:rPr>
              <a:t>                         LONG-TERM  RESULTS</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fontScale="92500"/>
          </a:bodyPr>
          <a:lstStyle/>
          <a:p>
            <a:r>
              <a:rPr lang="en-IN" sz="3200" dirty="0" smtClean="0">
                <a:latin typeface="Aparajita" pitchFamily="34" charset="0"/>
                <a:cs typeface="Aparajita" pitchFamily="34" charset="0"/>
              </a:rPr>
              <a:t>If PMC is initially successful, survival rates are excellent, the need for secondary surgery is infrequent, and functional improvement occurs in most cases. </a:t>
            </a:r>
          </a:p>
          <a:p>
            <a:r>
              <a:rPr lang="en-IN" sz="3200" dirty="0" smtClean="0">
                <a:solidFill>
                  <a:srgbClr val="92D050"/>
                </a:solidFill>
                <a:latin typeface="Aparajita" pitchFamily="34" charset="0"/>
                <a:cs typeface="Aparajita" pitchFamily="34" charset="0"/>
              </a:rPr>
              <a:t>Re-</a:t>
            </a:r>
            <a:r>
              <a:rPr lang="en-IN" sz="3200" dirty="0" err="1" smtClean="0">
                <a:solidFill>
                  <a:srgbClr val="92D050"/>
                </a:solidFill>
                <a:latin typeface="Aparajita" pitchFamily="34" charset="0"/>
                <a:cs typeface="Aparajita" pitchFamily="34" charset="0"/>
              </a:rPr>
              <a:t>stenosis</a:t>
            </a:r>
            <a:r>
              <a:rPr lang="en-IN" sz="3200" dirty="0" smtClean="0">
                <a:latin typeface="Aparajita" pitchFamily="34" charset="0"/>
                <a:cs typeface="Aparajita" pitchFamily="34" charset="0"/>
              </a:rPr>
              <a:t> after PMC has generally been defined as a loss of more than 50% of the initial gain, with a valve area less than 1.5 cm2. </a:t>
            </a:r>
          </a:p>
          <a:p>
            <a:r>
              <a:rPr lang="en-IN" sz="3200" dirty="0" smtClean="0">
                <a:latin typeface="Aparajita" pitchFamily="34" charset="0"/>
                <a:cs typeface="Aparajita" pitchFamily="34" charset="0"/>
              </a:rPr>
              <a:t>the incidence of re-</a:t>
            </a:r>
            <a:r>
              <a:rPr lang="en-IN" sz="3200" dirty="0" err="1" smtClean="0">
                <a:latin typeface="Aparajita" pitchFamily="34" charset="0"/>
                <a:cs typeface="Aparajita" pitchFamily="34" charset="0"/>
              </a:rPr>
              <a:t>stenosis</a:t>
            </a:r>
            <a:r>
              <a:rPr lang="en-IN" sz="3200" dirty="0" smtClean="0">
                <a:latin typeface="Aparajita" pitchFamily="34" charset="0"/>
                <a:cs typeface="Aparajita" pitchFamily="34" charset="0"/>
              </a:rPr>
              <a:t> is usually low, between 2% and 40%, at time intervals ranging from 3 to 10 years</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sz="3200" i="1" dirty="0" smtClean="0">
                <a:latin typeface="Aparajita" pitchFamily="34" charset="0"/>
                <a:cs typeface="Aparajita" pitchFamily="34" charset="0"/>
              </a:rPr>
              <a:t>Age, mitral valve area after PMC, and anatomy -</a:t>
            </a:r>
            <a:r>
              <a:rPr lang="en-IN" sz="3200" dirty="0" smtClean="0">
                <a:latin typeface="Aparajita" pitchFamily="34" charset="0"/>
                <a:cs typeface="Aparajita" pitchFamily="34" charset="0"/>
              </a:rPr>
              <a:t>are considered to be predictors of re-</a:t>
            </a:r>
            <a:r>
              <a:rPr lang="en-IN" sz="3200" dirty="0" err="1" smtClean="0">
                <a:latin typeface="Aparajita" pitchFamily="34" charset="0"/>
                <a:cs typeface="Aparajita" pitchFamily="34" charset="0"/>
              </a:rPr>
              <a:t>stenosis</a:t>
            </a:r>
            <a:r>
              <a:rPr lang="en-IN" sz="3200" dirty="0" smtClean="0">
                <a:latin typeface="Aparajita" pitchFamily="34" charset="0"/>
                <a:cs typeface="Aparajita" pitchFamily="34" charset="0"/>
              </a:rPr>
              <a:t>.</a:t>
            </a:r>
          </a:p>
          <a:p>
            <a:r>
              <a:rPr lang="en-IN" sz="3200" dirty="0" smtClean="0">
                <a:latin typeface="Aparajita" pitchFamily="34" charset="0"/>
                <a:cs typeface="Aparajita" pitchFamily="34" charset="0"/>
              </a:rPr>
              <a:t>The ability to perform repeat </a:t>
            </a:r>
            <a:r>
              <a:rPr lang="en-IN" sz="3200" dirty="0" err="1" smtClean="0">
                <a:latin typeface="Aparajita" pitchFamily="34" charset="0"/>
                <a:cs typeface="Aparajita" pitchFamily="34" charset="0"/>
              </a:rPr>
              <a:t>valvuloplasty</a:t>
            </a:r>
            <a:r>
              <a:rPr lang="en-IN" sz="3200" dirty="0" smtClean="0">
                <a:latin typeface="Aparajita" pitchFamily="34" charset="0"/>
                <a:cs typeface="Aparajita" pitchFamily="34" charset="0"/>
              </a:rPr>
              <a:t> in cases of recurrent mitral </a:t>
            </a:r>
            <a:r>
              <a:rPr lang="en-IN" sz="3200" dirty="0" err="1" smtClean="0">
                <a:latin typeface="Aparajita" pitchFamily="34" charset="0"/>
                <a:cs typeface="Aparajita" pitchFamily="34" charset="0"/>
              </a:rPr>
              <a:t>stenosis</a:t>
            </a:r>
            <a:r>
              <a:rPr lang="en-IN" sz="3200" dirty="0" smtClean="0">
                <a:latin typeface="Aparajita" pitchFamily="34" charset="0"/>
                <a:cs typeface="Aparajita" pitchFamily="34" charset="0"/>
              </a:rPr>
              <a:t> is one of the potentials of PTMC. </a:t>
            </a:r>
          </a:p>
          <a:p>
            <a:r>
              <a:rPr lang="en-IN" sz="3200" dirty="0" err="1" smtClean="0">
                <a:latin typeface="Aparajita" pitchFamily="34" charset="0"/>
                <a:cs typeface="Aparajita" pitchFamily="34" charset="0"/>
              </a:rPr>
              <a:t>Revalvuloplasty</a:t>
            </a:r>
            <a:r>
              <a:rPr lang="en-IN" sz="3200" dirty="0" smtClean="0">
                <a:latin typeface="Aparajita" pitchFamily="34" charset="0"/>
                <a:cs typeface="Aparajita" pitchFamily="34" charset="0"/>
              </a:rPr>
              <a:t>- reports positive immediate and mid-term outcomes in patients with </a:t>
            </a:r>
            <a:r>
              <a:rPr lang="en-IN" sz="3200" dirty="0" err="1" smtClean="0">
                <a:latin typeface="Aparajita" pitchFamily="34" charset="0"/>
                <a:cs typeface="Aparajita" pitchFamily="34" charset="0"/>
              </a:rPr>
              <a:t>favorable</a:t>
            </a:r>
            <a:r>
              <a:rPr lang="en-IN" sz="3200" dirty="0" smtClean="0">
                <a:latin typeface="Aparajita" pitchFamily="34" charset="0"/>
                <a:cs typeface="Aparajita" pitchFamily="34" charset="0"/>
              </a:rPr>
              <a:t> characteristics.</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611863" y="2714620"/>
            <a:ext cx="8387311" cy="271464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14348" y="1928802"/>
            <a:ext cx="8215370" cy="7208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14290"/>
            <a:ext cx="7758138" cy="1500198"/>
          </a:xfrm>
        </p:spPr>
        <p:txBody>
          <a:bodyPr/>
          <a:lstStyle/>
          <a:p>
            <a:endParaRPr lang="en-IN" sz="32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a:xfrm>
            <a:off x="857224" y="1643050"/>
            <a:ext cx="7829576" cy="4712510"/>
          </a:xfrm>
        </p:spPr>
        <p:txBody>
          <a:bodyPr>
            <a:normAutofit/>
          </a:bodyPr>
          <a:lstStyle/>
          <a:p>
            <a:endParaRPr lang="en-IN" dirty="0" smtClean="0">
              <a:latin typeface="Aparajita" pitchFamily="34" charset="0"/>
              <a:cs typeface="Aparajita" pitchFamily="34" charset="0"/>
            </a:endParaRPr>
          </a:p>
          <a:p>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Prospective, randomized trial comparing the results of the 3 procedures in 90 patients (30 patients in each group) with severe pliable MS.</a:t>
            </a:r>
          </a:p>
          <a:p>
            <a:endParaRPr lang="en-IN" dirty="0" smtClean="0">
              <a:latin typeface="Aparajita" pitchFamily="34" charset="0"/>
              <a:cs typeface="Aparajita" pitchFamily="34" charset="0"/>
            </a:endParaRPr>
          </a:p>
          <a:p>
            <a:r>
              <a:rPr lang="en-IN" dirty="0" smtClean="0">
                <a:latin typeface="Aparajita" pitchFamily="34" charset="0"/>
                <a:cs typeface="Aparajita" pitchFamily="34" charset="0"/>
              </a:rPr>
              <a:t>The immediate and long-term results of PMV are comparable to those of open mitral </a:t>
            </a:r>
            <a:r>
              <a:rPr lang="en-IN" dirty="0" err="1" smtClean="0">
                <a:latin typeface="Aparajita" pitchFamily="34" charset="0"/>
                <a:cs typeface="Aparajita" pitchFamily="34" charset="0"/>
              </a:rPr>
              <a:t>commissurotomy</a:t>
            </a:r>
            <a:r>
              <a:rPr lang="en-IN" dirty="0" smtClean="0">
                <a:latin typeface="Aparajita" pitchFamily="34" charset="0"/>
                <a:cs typeface="Aparajita" pitchFamily="34" charset="0"/>
              </a:rPr>
              <a:t> and superior to those of closed </a:t>
            </a:r>
            <a:r>
              <a:rPr lang="en-IN" dirty="0" err="1" smtClean="0">
                <a:latin typeface="Aparajita" pitchFamily="34" charset="0"/>
                <a:cs typeface="Aparajita" pitchFamily="34" charset="0"/>
              </a:rPr>
              <a:t>commissurotomy</a:t>
            </a:r>
            <a:r>
              <a:rPr lang="en-IN" dirty="0" smtClean="0">
                <a:latin typeface="Aparajita" pitchFamily="34" charset="0"/>
                <a:cs typeface="Aparajita" pitchFamily="34" charset="0"/>
              </a:rPr>
              <a:t>. </a:t>
            </a:r>
          </a:p>
        </p:txBody>
      </p:sp>
      <p:pic>
        <p:nvPicPr>
          <p:cNvPr id="1026" name="Picture 2"/>
          <p:cNvPicPr>
            <a:picLocks noChangeAspect="1" noChangeArrowheads="1"/>
          </p:cNvPicPr>
          <p:nvPr/>
        </p:nvPicPr>
        <p:blipFill>
          <a:blip r:embed="rId2"/>
          <a:srcRect/>
          <a:stretch>
            <a:fillRect/>
          </a:stretch>
        </p:blipFill>
        <p:spPr bwMode="auto">
          <a:xfrm>
            <a:off x="928662" y="285728"/>
            <a:ext cx="7500958" cy="15341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7" name="Content Placeholder 6"/>
          <p:cNvSpPr>
            <a:spLocks noGrp="1"/>
          </p:cNvSpPr>
          <p:nvPr>
            <p:ph idx="1"/>
          </p:nvPr>
        </p:nvSpPr>
        <p:spPr>
          <a:xfrm>
            <a:off x="914400" y="500042"/>
            <a:ext cx="7772400" cy="5855518"/>
          </a:xfrm>
        </p:spPr>
        <p:txBody>
          <a:bodyPr>
            <a:normAutofit/>
          </a:bodyPr>
          <a:lstStyle/>
          <a:p>
            <a:r>
              <a:rPr lang="en-IN" dirty="0" smtClean="0">
                <a:solidFill>
                  <a:srgbClr val="FFC000"/>
                </a:solidFill>
                <a:latin typeface="Algerian" pitchFamily="82" charset="0"/>
                <a:cs typeface="Aparajita" pitchFamily="34" charset="0"/>
              </a:rPr>
              <a:t>Conclusions</a:t>
            </a:r>
            <a:r>
              <a:rPr lang="en-IN" dirty="0" smtClean="0">
                <a:latin typeface="Aparajita" pitchFamily="34" charset="0"/>
                <a:cs typeface="Aparajita" pitchFamily="34" charset="0"/>
              </a:rPr>
              <a:t>—In contrast to surgical CMC, BMC and OMC produce excellent and comparable early hemodynamic improvement and are associated with a lower rate of residual </a:t>
            </a:r>
            <a:r>
              <a:rPr lang="en-IN" dirty="0" err="1" smtClean="0">
                <a:latin typeface="Aparajita" pitchFamily="34" charset="0"/>
                <a:cs typeface="Aparajita" pitchFamily="34" charset="0"/>
              </a:rPr>
              <a:t>stenosis</a:t>
            </a:r>
            <a:r>
              <a:rPr lang="en-IN" dirty="0" smtClean="0">
                <a:latin typeface="Aparajita" pitchFamily="34" charset="0"/>
                <a:cs typeface="Aparajita" pitchFamily="34" charset="0"/>
              </a:rPr>
              <a:t> and </a:t>
            </a:r>
            <a:r>
              <a:rPr lang="en-IN" dirty="0" err="1" smtClean="0">
                <a:latin typeface="Aparajita" pitchFamily="34" charset="0"/>
                <a:cs typeface="Aparajita" pitchFamily="34" charset="0"/>
              </a:rPr>
              <a:t>restenosis</a:t>
            </a:r>
            <a:r>
              <a:rPr lang="en-IN" dirty="0" smtClean="0">
                <a:latin typeface="Aparajita" pitchFamily="34" charset="0"/>
                <a:cs typeface="Aparajita" pitchFamily="34" charset="0"/>
              </a:rPr>
              <a:t> and need for </a:t>
            </a:r>
            <a:r>
              <a:rPr lang="en-IN" dirty="0" err="1" smtClean="0">
                <a:latin typeface="Aparajita" pitchFamily="34" charset="0"/>
                <a:cs typeface="Aparajita" pitchFamily="34" charset="0"/>
              </a:rPr>
              <a:t>reintervention</a:t>
            </a:r>
            <a:r>
              <a:rPr lang="en-IN" dirty="0" smtClean="0">
                <a:latin typeface="Aparajita" pitchFamily="34" charset="0"/>
                <a:cs typeface="Aparajita" pitchFamily="34" charset="0"/>
              </a:rPr>
              <a:t>.</a:t>
            </a:r>
          </a:p>
          <a:p>
            <a:r>
              <a:rPr lang="en-IN" dirty="0" smtClean="0">
                <a:latin typeface="Aparajita" pitchFamily="34" charset="0"/>
                <a:cs typeface="Aparajita" pitchFamily="34" charset="0"/>
              </a:rPr>
              <a:t> However, the good results, lower cost, and elimination of drawbacks of </a:t>
            </a:r>
            <a:r>
              <a:rPr lang="en-IN" dirty="0" err="1" smtClean="0">
                <a:latin typeface="Aparajita" pitchFamily="34" charset="0"/>
                <a:cs typeface="Aparajita" pitchFamily="34" charset="0"/>
              </a:rPr>
              <a:t>thoracotomy</a:t>
            </a:r>
            <a:r>
              <a:rPr lang="en-IN" dirty="0" smtClean="0">
                <a:latin typeface="Aparajita" pitchFamily="34" charset="0"/>
                <a:cs typeface="Aparajita" pitchFamily="34" charset="0"/>
              </a:rPr>
              <a:t> and cardiopulmonary bypass indicate that BMC should be the treatment of choice for patients with tight pliable rheumatic MS</a:t>
            </a:r>
            <a:r>
              <a:rPr lang="en-IN" dirty="0" smtClean="0"/>
              <a:t>.</a:t>
            </a:r>
            <a:endParaRPr lang="en-IN" dirty="0"/>
          </a:p>
        </p:txBody>
      </p:sp>
      <p:pic>
        <p:nvPicPr>
          <p:cNvPr id="2050" name="Picture 2"/>
          <p:cNvPicPr>
            <a:picLocks noChangeAspect="1" noChangeArrowheads="1"/>
          </p:cNvPicPr>
          <p:nvPr/>
        </p:nvPicPr>
        <p:blipFill>
          <a:blip r:embed="rId2"/>
          <a:srcRect/>
          <a:stretch>
            <a:fillRect/>
          </a:stretch>
        </p:blipFill>
        <p:spPr bwMode="auto">
          <a:xfrm>
            <a:off x="1357290" y="5072074"/>
            <a:ext cx="3581400" cy="11239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357818" y="5572140"/>
            <a:ext cx="3105150"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45366"/>
          </a:xfrm>
        </p:spPr>
        <p:txBody>
          <a:bodyPr/>
          <a:lstStyle/>
          <a:p>
            <a:endParaRPr lang="en-IN" dirty="0"/>
          </a:p>
        </p:txBody>
      </p:sp>
      <p:sp>
        <p:nvSpPr>
          <p:cNvPr id="3" name="Content Placeholder 2"/>
          <p:cNvSpPr>
            <a:spLocks noGrp="1"/>
          </p:cNvSpPr>
          <p:nvPr>
            <p:ph idx="1"/>
          </p:nvPr>
        </p:nvSpPr>
        <p:spPr>
          <a:xfrm>
            <a:off x="914400" y="2571744"/>
            <a:ext cx="7772400" cy="3783816"/>
          </a:xfrm>
        </p:spPr>
        <p:txBody>
          <a:bodyPr/>
          <a:lstStyle/>
          <a:p>
            <a:r>
              <a:rPr lang="en-US" sz="2800" dirty="0" smtClean="0"/>
              <a:t>60 patients with severe MS and </a:t>
            </a:r>
            <a:r>
              <a:rPr lang="en-US" sz="2800" dirty="0" err="1" smtClean="0"/>
              <a:t>favourable</a:t>
            </a:r>
            <a:r>
              <a:rPr lang="en-US" sz="2800" dirty="0" smtClean="0"/>
              <a:t> </a:t>
            </a:r>
            <a:r>
              <a:rPr lang="en-US" sz="2800" dirty="0" err="1" smtClean="0"/>
              <a:t>valvular</a:t>
            </a:r>
            <a:r>
              <a:rPr lang="en-US" sz="2800" dirty="0" smtClean="0"/>
              <a:t> anatomy were enrolled in this prospective randomized trial comparing the two procedures</a:t>
            </a:r>
          </a:p>
          <a:p>
            <a:endParaRPr lang="en-IN" dirty="0"/>
          </a:p>
        </p:txBody>
      </p:sp>
      <p:pic>
        <p:nvPicPr>
          <p:cNvPr id="3076" name="Picture 4"/>
          <p:cNvPicPr>
            <a:picLocks noChangeAspect="1" noChangeArrowheads="1"/>
          </p:cNvPicPr>
          <p:nvPr/>
        </p:nvPicPr>
        <p:blipFill>
          <a:blip r:embed="rId3"/>
          <a:srcRect/>
          <a:stretch>
            <a:fillRect/>
          </a:stretch>
        </p:blipFill>
        <p:spPr bwMode="auto">
          <a:xfrm>
            <a:off x="428596" y="285728"/>
            <a:ext cx="8501090" cy="20217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785786" y="4429132"/>
            <a:ext cx="7786742" cy="2285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59548"/>
          </a:xfrm>
        </p:spPr>
        <p:txBody>
          <a:bodyPr/>
          <a:lstStyle/>
          <a:p>
            <a:endParaRPr lang="en-IN" dirty="0"/>
          </a:p>
        </p:txBody>
      </p:sp>
      <p:sp>
        <p:nvSpPr>
          <p:cNvPr id="3" name="Content Placeholder 2"/>
          <p:cNvSpPr>
            <a:spLocks noGrp="1"/>
          </p:cNvSpPr>
          <p:nvPr>
            <p:ph idx="1"/>
          </p:nvPr>
        </p:nvSpPr>
        <p:spPr>
          <a:xfrm>
            <a:off x="914400" y="1571612"/>
            <a:ext cx="7772400" cy="4783948"/>
          </a:xfrm>
        </p:spPr>
        <p:txBody>
          <a:bodyPr/>
          <a:lstStyle/>
          <a:p>
            <a:r>
              <a:rPr lang="en-IN" sz="2800" dirty="0" smtClean="0">
                <a:latin typeface="Aparajita" pitchFamily="34" charset="0"/>
                <a:cs typeface="Aparajita" pitchFamily="34" charset="0"/>
              </a:rPr>
              <a:t>A prospective, randomized trial comparing </a:t>
            </a:r>
            <a:r>
              <a:rPr lang="en-IN" sz="2800" dirty="0" err="1" smtClean="0">
                <a:latin typeface="Aparajita" pitchFamily="34" charset="0"/>
                <a:cs typeface="Aparajita" pitchFamily="34" charset="0"/>
              </a:rPr>
              <a:t>percutaneous</a:t>
            </a:r>
            <a:r>
              <a:rPr lang="en-IN" sz="2800" dirty="0" smtClean="0">
                <a:latin typeface="Aparajita" pitchFamily="34" charset="0"/>
                <a:cs typeface="Aparajita" pitchFamily="34" charset="0"/>
              </a:rPr>
              <a:t> balloon </a:t>
            </a:r>
            <a:r>
              <a:rPr lang="en-IN" sz="2800" dirty="0" err="1" smtClean="0">
                <a:latin typeface="Aparajita" pitchFamily="34" charset="0"/>
                <a:cs typeface="Aparajita" pitchFamily="34" charset="0"/>
              </a:rPr>
              <a:t>commissurotomy</a:t>
            </a:r>
            <a:r>
              <a:rPr lang="en-IN" sz="2800" dirty="0" smtClean="0">
                <a:latin typeface="Aparajita" pitchFamily="34" charset="0"/>
                <a:cs typeface="Aparajita" pitchFamily="34" charset="0"/>
              </a:rPr>
              <a:t> with surgical closed </a:t>
            </a:r>
            <a:r>
              <a:rPr lang="en-IN" sz="2800" dirty="0" err="1" smtClean="0">
                <a:latin typeface="Aparajita" pitchFamily="34" charset="0"/>
                <a:cs typeface="Aparajita" pitchFamily="34" charset="0"/>
              </a:rPr>
              <a:t>commissurotomy</a:t>
            </a:r>
            <a:r>
              <a:rPr lang="en-IN" sz="2800" dirty="0" smtClean="0">
                <a:latin typeface="Aparajita" pitchFamily="34" charset="0"/>
                <a:cs typeface="Aparajita" pitchFamily="34" charset="0"/>
              </a:rPr>
              <a:t> in 40 patients with severe rheumatic MS.</a:t>
            </a:r>
          </a:p>
          <a:p>
            <a:endParaRPr lang="en-US" sz="2800" dirty="0" smtClean="0">
              <a:latin typeface="Aparajita" pitchFamily="34" charset="0"/>
              <a:cs typeface="Aparajita" pitchFamily="34" charset="0"/>
            </a:endParaRPr>
          </a:p>
          <a:p>
            <a:r>
              <a:rPr lang="en-IN" sz="2400" b="1" dirty="0" smtClean="0">
                <a:latin typeface="Algerian" pitchFamily="82" charset="0"/>
                <a:cs typeface="Aparajita" pitchFamily="34" charset="0"/>
              </a:rPr>
              <a:t>Conclusions:</a:t>
            </a:r>
          </a:p>
          <a:p>
            <a:pPr>
              <a:buNone/>
            </a:pPr>
            <a:r>
              <a:rPr lang="en-IN" sz="2800" dirty="0" smtClean="0">
                <a:latin typeface="Aparajita" pitchFamily="34" charset="0"/>
                <a:cs typeface="Aparajita" pitchFamily="34" charset="0"/>
              </a:rPr>
              <a:t>     PTMC and surgical closed </a:t>
            </a:r>
            <a:r>
              <a:rPr lang="en-IN" sz="2800" dirty="0" err="1" smtClean="0">
                <a:latin typeface="Aparajita" pitchFamily="34" charset="0"/>
                <a:cs typeface="Aparajita" pitchFamily="34" charset="0"/>
              </a:rPr>
              <a:t>commissurotomy</a:t>
            </a:r>
            <a:r>
              <a:rPr lang="en-IN" sz="2800" dirty="0" smtClean="0">
                <a:latin typeface="Aparajita" pitchFamily="34" charset="0"/>
                <a:cs typeface="Aparajita" pitchFamily="34" charset="0"/>
              </a:rPr>
              <a:t> result in comparable hemodynamic improvement that is sustained through 8 months of follow-up.</a:t>
            </a:r>
          </a:p>
          <a:p>
            <a:pPr>
              <a:buNone/>
            </a:pPr>
            <a:endParaRPr lang="en-IN" sz="2800" dirty="0">
              <a:latin typeface="Aparajita" pitchFamily="34" charset="0"/>
              <a:cs typeface="Aparajita" pitchFamily="34" charset="0"/>
            </a:endParaRPr>
          </a:p>
        </p:txBody>
      </p:sp>
      <p:pic>
        <p:nvPicPr>
          <p:cNvPr id="4098" name="Picture 2"/>
          <p:cNvPicPr>
            <a:picLocks noChangeAspect="1" noChangeArrowheads="1"/>
          </p:cNvPicPr>
          <p:nvPr/>
        </p:nvPicPr>
        <p:blipFill>
          <a:blip r:embed="rId2"/>
          <a:srcRect/>
          <a:stretch>
            <a:fillRect/>
          </a:stretch>
        </p:blipFill>
        <p:spPr bwMode="auto">
          <a:xfrm>
            <a:off x="428596" y="500042"/>
            <a:ext cx="8429684" cy="967471"/>
          </a:xfrm>
          <a:prstGeom prst="rect">
            <a:avLst/>
          </a:prstGeom>
          <a:noFill/>
          <a:ln w="9525">
            <a:noFill/>
            <a:miter lim="800000"/>
            <a:headEnd/>
            <a:tailEnd/>
          </a:ln>
          <a:effectLst/>
        </p:spPr>
      </p:pic>
      <p:pic>
        <p:nvPicPr>
          <p:cNvPr id="4102" name="Picture 6"/>
          <p:cNvPicPr>
            <a:picLocks noChangeAspect="1" noChangeArrowheads="1"/>
          </p:cNvPicPr>
          <p:nvPr/>
        </p:nvPicPr>
        <p:blipFill>
          <a:blip r:embed="rId3"/>
          <a:srcRect/>
          <a:stretch>
            <a:fillRect/>
          </a:stretch>
        </p:blipFill>
        <p:spPr bwMode="auto">
          <a:xfrm>
            <a:off x="857224" y="5572140"/>
            <a:ext cx="3724275" cy="981075"/>
          </a:xfrm>
          <a:prstGeom prst="rect">
            <a:avLst/>
          </a:prstGeom>
          <a:noFill/>
          <a:ln w="9525">
            <a:noFill/>
            <a:miter lim="800000"/>
            <a:headEnd/>
            <a:tailEnd/>
          </a:ln>
          <a:effectLst/>
        </p:spPr>
      </p:pic>
      <p:pic>
        <p:nvPicPr>
          <p:cNvPr id="4103" name="Picture 7"/>
          <p:cNvPicPr>
            <a:picLocks noChangeAspect="1" noChangeArrowheads="1"/>
          </p:cNvPicPr>
          <p:nvPr/>
        </p:nvPicPr>
        <p:blipFill>
          <a:blip r:embed="rId4"/>
          <a:srcRect/>
          <a:stretch>
            <a:fillRect/>
          </a:stretch>
        </p:blipFill>
        <p:spPr bwMode="auto">
          <a:xfrm>
            <a:off x="4929190" y="6000768"/>
            <a:ext cx="3371850" cy="52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IN" sz="2800" dirty="0" smtClean="0">
                <a:solidFill>
                  <a:srgbClr val="FFC000"/>
                </a:solidFill>
                <a:latin typeface="Algerian" pitchFamily="82" charset="0"/>
              </a:rPr>
              <a:t>  PBMV for Special Patient Populations</a:t>
            </a:r>
            <a:endParaRPr lang="en-IN" sz="2800" dirty="0">
              <a:solidFill>
                <a:srgbClr val="FFC000"/>
              </a:solidFill>
              <a:latin typeface="Algerian" pitchFamily="8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20000"/>
          </a:bodyPr>
          <a:lstStyle/>
          <a:p>
            <a:pPr>
              <a:buNone/>
            </a:pPr>
            <a:r>
              <a:rPr lang="en-IN" sz="3300" dirty="0" smtClean="0">
                <a:latin typeface="Aparajita" pitchFamily="34" charset="0"/>
                <a:cs typeface="Aparajita" pitchFamily="34" charset="0"/>
              </a:rPr>
              <a:t>It is critical to ensure that there are no anatomic contraindications to the technique.</a:t>
            </a:r>
          </a:p>
          <a:p>
            <a:pPr>
              <a:buNone/>
            </a:pPr>
            <a:endParaRPr lang="en-US" sz="3300" dirty="0" smtClean="0">
              <a:latin typeface="Aparajita" pitchFamily="34" charset="0"/>
              <a:cs typeface="Aparajita" pitchFamily="34" charset="0"/>
            </a:endParaRPr>
          </a:p>
          <a:p>
            <a:pPr>
              <a:buNone/>
            </a:pPr>
            <a:endParaRPr lang="en-IN" sz="3300" dirty="0" smtClean="0">
              <a:latin typeface="Aparajita" pitchFamily="34" charset="0"/>
              <a:cs typeface="Aparajita" pitchFamily="34" charset="0"/>
            </a:endParaRPr>
          </a:p>
          <a:p>
            <a:r>
              <a:rPr lang="en-IN" sz="3300" dirty="0" smtClean="0">
                <a:latin typeface="Aparajita" pitchFamily="34" charset="0"/>
                <a:cs typeface="Aparajita" pitchFamily="34" charset="0"/>
              </a:rPr>
              <a:t>Left </a:t>
            </a:r>
            <a:r>
              <a:rPr lang="en-IN" sz="3300" dirty="0" err="1" smtClean="0">
                <a:latin typeface="Aparajita" pitchFamily="34" charset="0"/>
                <a:cs typeface="Aparajita" pitchFamily="34" charset="0"/>
              </a:rPr>
              <a:t>atrial</a:t>
            </a:r>
            <a:r>
              <a:rPr lang="en-IN" sz="3300" dirty="0" smtClean="0">
                <a:latin typeface="Aparajita" pitchFamily="34" charset="0"/>
                <a:cs typeface="Aparajita" pitchFamily="34" charset="0"/>
              </a:rPr>
              <a:t> thrombosis</a:t>
            </a:r>
          </a:p>
          <a:p>
            <a:r>
              <a:rPr lang="en-IN" sz="3300" dirty="0" smtClean="0">
                <a:latin typeface="Aparajita" pitchFamily="34" charset="0"/>
                <a:cs typeface="Aparajita" pitchFamily="34" charset="0"/>
              </a:rPr>
              <a:t> Mitral regurgitation greater than ¼</a:t>
            </a:r>
          </a:p>
          <a:p>
            <a:r>
              <a:rPr lang="en-IN" sz="3300" dirty="0" smtClean="0">
                <a:latin typeface="Aparajita" pitchFamily="34" charset="0"/>
                <a:cs typeface="Aparajita" pitchFamily="34" charset="0"/>
              </a:rPr>
              <a:t> Massive or </a:t>
            </a:r>
            <a:r>
              <a:rPr lang="en-IN" sz="3300" dirty="0" err="1" smtClean="0">
                <a:latin typeface="Aparajita" pitchFamily="34" charset="0"/>
                <a:cs typeface="Aparajita" pitchFamily="34" charset="0"/>
              </a:rPr>
              <a:t>bicommissural</a:t>
            </a:r>
            <a:r>
              <a:rPr lang="en-IN" sz="3300" dirty="0" smtClean="0">
                <a:latin typeface="Aparajita" pitchFamily="34" charset="0"/>
                <a:cs typeface="Aparajita" pitchFamily="34" charset="0"/>
              </a:rPr>
              <a:t> calcification</a:t>
            </a:r>
          </a:p>
          <a:p>
            <a:r>
              <a:rPr lang="en-IN" sz="3300" dirty="0" smtClean="0">
                <a:latin typeface="Aparajita" pitchFamily="34" charset="0"/>
                <a:cs typeface="Aparajita" pitchFamily="34" charset="0"/>
              </a:rPr>
              <a:t> Severe aortic valve disease, or severe tricuspid </a:t>
            </a:r>
            <a:r>
              <a:rPr lang="en-IN" sz="3300" dirty="0" err="1" smtClean="0">
                <a:latin typeface="Aparajita" pitchFamily="34" charset="0"/>
                <a:cs typeface="Aparajita" pitchFamily="34" charset="0"/>
              </a:rPr>
              <a:t>stenosis</a:t>
            </a:r>
            <a:r>
              <a:rPr lang="en-IN" sz="3300" dirty="0" smtClean="0">
                <a:latin typeface="Aparajita" pitchFamily="34" charset="0"/>
                <a:cs typeface="Aparajita" pitchFamily="34" charset="0"/>
              </a:rPr>
              <a:t> plus regurgitation, associated with mitral </a:t>
            </a:r>
            <a:r>
              <a:rPr lang="en-IN" sz="3300" dirty="0" err="1" smtClean="0">
                <a:latin typeface="Aparajita" pitchFamily="34" charset="0"/>
                <a:cs typeface="Aparajita" pitchFamily="34" charset="0"/>
              </a:rPr>
              <a:t>stenosis</a:t>
            </a:r>
            <a:endParaRPr lang="en-IN" sz="3300" dirty="0" smtClean="0">
              <a:latin typeface="Aparajita" pitchFamily="34" charset="0"/>
              <a:cs typeface="Aparajita" pitchFamily="34" charset="0"/>
            </a:endParaRPr>
          </a:p>
          <a:p>
            <a:r>
              <a:rPr lang="en-IN" sz="3300" dirty="0" smtClean="0">
                <a:latin typeface="Aparajita" pitchFamily="34" charset="0"/>
                <a:cs typeface="Aparajita" pitchFamily="34" charset="0"/>
              </a:rPr>
              <a:t> Severe concomitant coronary artery disease requiring bypass surgery	</a:t>
            </a:r>
          </a:p>
          <a:p>
            <a:endParaRPr lang="en-US" dirty="0" smtClean="0"/>
          </a:p>
          <a:p>
            <a:endParaRPr lang="en-IN" dirty="0" smtClean="0"/>
          </a:p>
          <a:p>
            <a:endParaRPr lang="en-US" dirty="0" smtClean="0"/>
          </a:p>
          <a:p>
            <a:pPr>
              <a:buNone/>
            </a:pP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solidFill>
                  <a:srgbClr val="FFC000"/>
                </a:solidFill>
                <a:latin typeface="Aparajita" pitchFamily="34" charset="0"/>
                <a:cs typeface="Aparajita" pitchFamily="34" charset="0"/>
              </a:rPr>
              <a:t>              Postsurgical or Balloon </a:t>
            </a:r>
            <a:r>
              <a:rPr lang="en-IN" sz="3200" dirty="0" err="1" smtClean="0">
                <a:solidFill>
                  <a:srgbClr val="FFC000"/>
                </a:solidFill>
                <a:latin typeface="Aparajita" pitchFamily="34" charset="0"/>
                <a:cs typeface="Aparajita" pitchFamily="34" charset="0"/>
              </a:rPr>
              <a:t>Commissurotomy</a:t>
            </a:r>
            <a:endParaRPr lang="en-IN" sz="32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smtClean="0">
                <a:latin typeface="Aparajita" pitchFamily="34" charset="0"/>
                <a:cs typeface="Aparajita" pitchFamily="34" charset="0"/>
              </a:rPr>
              <a:t>PBMV can safely be performed for most patients in these patients </a:t>
            </a:r>
            <a:r>
              <a:rPr lang="en-IN" dirty="0" err="1" smtClean="0">
                <a:latin typeface="Aparajita" pitchFamily="34" charset="0"/>
                <a:cs typeface="Aparajita" pitchFamily="34" charset="0"/>
              </a:rPr>
              <a:t>aswell</a:t>
            </a:r>
            <a:r>
              <a:rPr lang="en-IN" dirty="0" smtClean="0">
                <a:latin typeface="Aparajita" pitchFamily="34" charset="0"/>
                <a:cs typeface="Aparajita" pitchFamily="34" charset="0"/>
              </a:rPr>
              <a:t>.</a:t>
            </a:r>
          </a:p>
          <a:p>
            <a:r>
              <a:rPr lang="en-IN" dirty="0" err="1" smtClean="0">
                <a:latin typeface="Aparajita" pitchFamily="34" charset="0"/>
                <a:cs typeface="Aparajita" pitchFamily="34" charset="0"/>
              </a:rPr>
              <a:t>Turgeman</a:t>
            </a:r>
            <a:r>
              <a:rPr lang="en-IN" dirty="0" smtClean="0">
                <a:latin typeface="Aparajita" pitchFamily="34" charset="0"/>
                <a:cs typeface="Aparajita" pitchFamily="34" charset="0"/>
              </a:rPr>
              <a:t> et al reported that patients with mitral </a:t>
            </a:r>
            <a:r>
              <a:rPr lang="en-IN" dirty="0" err="1" smtClean="0">
                <a:latin typeface="Aparajita" pitchFamily="34" charset="0"/>
                <a:cs typeface="Aparajita" pitchFamily="34" charset="0"/>
              </a:rPr>
              <a:t>restenosis</a:t>
            </a:r>
            <a:r>
              <a:rPr lang="en-IN" dirty="0" smtClean="0">
                <a:latin typeface="Aparajita" pitchFamily="34" charset="0"/>
                <a:cs typeface="Aparajita" pitchFamily="34" charset="0"/>
              </a:rPr>
              <a:t> caused by symmetrical commissural </a:t>
            </a:r>
            <a:r>
              <a:rPr lang="en-IN" dirty="0" err="1" smtClean="0">
                <a:latin typeface="Aparajita" pitchFamily="34" charset="0"/>
                <a:cs typeface="Aparajita" pitchFamily="34" charset="0"/>
              </a:rPr>
              <a:t>refusion</a:t>
            </a:r>
            <a:r>
              <a:rPr lang="en-IN" dirty="0" smtClean="0">
                <a:latin typeface="Aparajita" pitchFamily="34" charset="0"/>
                <a:cs typeface="Aparajita" pitchFamily="34" charset="0"/>
              </a:rPr>
              <a:t> obtain better results from repeat procedures compared with patients with </a:t>
            </a:r>
            <a:r>
              <a:rPr lang="en-IN" dirty="0" err="1" smtClean="0">
                <a:latin typeface="Aparajita" pitchFamily="34" charset="0"/>
                <a:cs typeface="Aparajita" pitchFamily="34" charset="0"/>
              </a:rPr>
              <a:t>restenosis</a:t>
            </a:r>
            <a:r>
              <a:rPr lang="en-IN" dirty="0" smtClean="0">
                <a:latin typeface="Aparajita" pitchFamily="34" charset="0"/>
                <a:cs typeface="Aparajita" pitchFamily="34" charset="0"/>
              </a:rPr>
              <a:t> in whom the pathological mechanism of </a:t>
            </a:r>
            <a:r>
              <a:rPr lang="en-IN" dirty="0" err="1" smtClean="0">
                <a:latin typeface="Aparajita" pitchFamily="34" charset="0"/>
                <a:cs typeface="Aparajita" pitchFamily="34" charset="0"/>
              </a:rPr>
              <a:t>restenosis</a:t>
            </a:r>
            <a:r>
              <a:rPr lang="en-IN" dirty="0" smtClean="0">
                <a:latin typeface="Aparajita" pitchFamily="34" charset="0"/>
                <a:cs typeface="Aparajita" pitchFamily="34" charset="0"/>
              </a:rPr>
              <a:t> is mainly </a:t>
            </a:r>
            <a:r>
              <a:rPr lang="en-IN" dirty="0" err="1" smtClean="0">
                <a:latin typeface="Aparajita" pitchFamily="34" charset="0"/>
                <a:cs typeface="Aparajita" pitchFamily="34" charset="0"/>
              </a:rPr>
              <a:t>subvalvular</a:t>
            </a:r>
            <a:r>
              <a:rPr lang="en-IN" dirty="0" smtClean="0">
                <a:latin typeface="Aparajita" pitchFamily="34" charset="0"/>
                <a:cs typeface="Aparajita" pitchFamily="34" charset="0"/>
              </a:rPr>
              <a:t> and </a:t>
            </a:r>
            <a:r>
              <a:rPr lang="en-IN" dirty="0" err="1" smtClean="0">
                <a:latin typeface="Aparajita" pitchFamily="34" charset="0"/>
                <a:cs typeface="Aparajita" pitchFamily="34" charset="0"/>
              </a:rPr>
              <a:t>commissures</a:t>
            </a:r>
            <a:r>
              <a:rPr lang="en-IN" dirty="0" smtClean="0">
                <a:latin typeface="Aparajita" pitchFamily="34" charset="0"/>
                <a:cs typeface="Aparajita" pitchFamily="34" charset="0"/>
              </a:rPr>
              <a:t> are not bilaterally fused but rather unilaterally or bilaterally split</a:t>
            </a:r>
          </a:p>
          <a:p>
            <a:endParaRPr lang="en-IN"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sz="3200" dirty="0" smtClean="0">
                <a:latin typeface="Aparajita" pitchFamily="34" charset="0"/>
                <a:cs typeface="Aparajita" pitchFamily="34" charset="0"/>
              </a:rPr>
              <a:t>Two major mechanisms  responsible for </a:t>
            </a:r>
            <a:r>
              <a:rPr lang="en-IN" sz="3200" dirty="0" err="1" smtClean="0">
                <a:latin typeface="Aparajita" pitchFamily="34" charset="0"/>
                <a:cs typeface="Aparajita" pitchFamily="34" charset="0"/>
              </a:rPr>
              <a:t>valvular</a:t>
            </a:r>
            <a:r>
              <a:rPr lang="en-IN" sz="3200" dirty="0" smtClean="0">
                <a:latin typeface="Aparajita" pitchFamily="34" charset="0"/>
                <a:cs typeface="Aparajita" pitchFamily="34" charset="0"/>
              </a:rPr>
              <a:t> </a:t>
            </a:r>
            <a:r>
              <a:rPr lang="en-IN" sz="3200" dirty="0" err="1" smtClean="0">
                <a:latin typeface="Aparajita" pitchFamily="34" charset="0"/>
                <a:cs typeface="Aparajita" pitchFamily="34" charset="0"/>
              </a:rPr>
              <a:t>restenosis</a:t>
            </a:r>
            <a:r>
              <a:rPr lang="en-IN" sz="3200" dirty="0" smtClean="0">
                <a:latin typeface="Aparajita" pitchFamily="34" charset="0"/>
                <a:cs typeface="Aparajita" pitchFamily="34" charset="0"/>
              </a:rPr>
              <a:t>: </a:t>
            </a:r>
          </a:p>
          <a:p>
            <a:pPr>
              <a:buNone/>
            </a:pPr>
            <a:r>
              <a:rPr lang="en-IN" sz="3200" dirty="0" smtClean="0">
                <a:latin typeface="Aparajita" pitchFamily="34" charset="0"/>
                <a:cs typeface="Aparajita" pitchFamily="34" charset="0"/>
              </a:rPr>
              <a:t>                       commissural </a:t>
            </a:r>
            <a:r>
              <a:rPr lang="en-IN" sz="3200" dirty="0" err="1" smtClean="0">
                <a:latin typeface="Aparajita" pitchFamily="34" charset="0"/>
                <a:cs typeface="Aparajita" pitchFamily="34" charset="0"/>
              </a:rPr>
              <a:t>refusion</a:t>
            </a:r>
            <a:r>
              <a:rPr lang="en-IN" sz="3200" dirty="0" smtClean="0">
                <a:latin typeface="Aparajita" pitchFamily="34" charset="0"/>
                <a:cs typeface="Aparajita" pitchFamily="34" charset="0"/>
              </a:rPr>
              <a:t> </a:t>
            </a:r>
          </a:p>
          <a:p>
            <a:pPr>
              <a:buNone/>
            </a:pPr>
            <a:r>
              <a:rPr lang="en-IN" sz="3200" dirty="0" smtClean="0">
                <a:latin typeface="Aparajita" pitchFamily="34" charset="0"/>
                <a:cs typeface="Aparajita" pitchFamily="34" charset="0"/>
              </a:rPr>
              <a:t>                                        &amp;</a:t>
            </a:r>
          </a:p>
          <a:p>
            <a:pPr>
              <a:buNone/>
            </a:pPr>
            <a:r>
              <a:rPr lang="en-IN" sz="3200" dirty="0" smtClean="0">
                <a:latin typeface="Aparajita" pitchFamily="34" charset="0"/>
                <a:cs typeface="Aparajita" pitchFamily="34" charset="0"/>
              </a:rPr>
              <a:t>    progression of </a:t>
            </a:r>
            <a:r>
              <a:rPr lang="en-IN" sz="3200" dirty="0" err="1" smtClean="0">
                <a:latin typeface="Aparajita" pitchFamily="34" charset="0"/>
                <a:cs typeface="Aparajita" pitchFamily="34" charset="0"/>
              </a:rPr>
              <a:t>subvalvular</a:t>
            </a:r>
            <a:r>
              <a:rPr lang="en-IN" sz="3200" dirty="0" smtClean="0">
                <a:latin typeface="Aparajita" pitchFamily="34" charset="0"/>
                <a:cs typeface="Aparajita" pitchFamily="34" charset="0"/>
              </a:rPr>
              <a:t> thickening/ degeneration.</a:t>
            </a:r>
          </a:p>
          <a:p>
            <a:r>
              <a:rPr lang="en-US" sz="3200" dirty="0" smtClean="0">
                <a:latin typeface="Aparajita" pitchFamily="34" charset="0"/>
                <a:cs typeface="Aparajita" pitchFamily="34" charset="0"/>
              </a:rPr>
              <a:t>Outcomes were found safe and </a:t>
            </a:r>
            <a:r>
              <a:rPr lang="en-US" sz="3200" dirty="0" err="1" smtClean="0">
                <a:latin typeface="Aparajita" pitchFamily="34" charset="0"/>
                <a:cs typeface="Aparajita" pitchFamily="34" charset="0"/>
              </a:rPr>
              <a:t>favourable</a:t>
            </a:r>
            <a:r>
              <a:rPr lang="en-US" sz="3200" dirty="0" smtClean="0">
                <a:latin typeface="Aparajita" pitchFamily="34" charset="0"/>
                <a:cs typeface="Aparajita" pitchFamily="34" charset="0"/>
              </a:rPr>
              <a:t> for repeat PBMV, however, </a:t>
            </a:r>
            <a:r>
              <a:rPr lang="en-IN" sz="3200" dirty="0" smtClean="0">
                <a:latin typeface="Aparajita" pitchFamily="34" charset="0"/>
                <a:cs typeface="Aparajita" pitchFamily="34" charset="0"/>
              </a:rPr>
              <a:t>Ten-year event-free survival rates were slightly higher for patients who underwent initial PBMV for de novo MS.</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C000"/>
                </a:solidFill>
                <a:latin typeface="Aparajita" pitchFamily="34" charset="0"/>
                <a:cs typeface="Aparajita" pitchFamily="34" charset="0"/>
              </a:rPr>
              <a:t>                          Pregnant Patients</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IN" sz="3200" dirty="0" smtClean="0">
                <a:latin typeface="Aparajita" pitchFamily="34" charset="0"/>
                <a:cs typeface="Aparajita" pitchFamily="34" charset="0"/>
              </a:rPr>
              <a:t>Increase in  the intravascular volume by 30% to 50% in pregnancy may pose serious hemodynamic consequences by increasing  the </a:t>
            </a:r>
            <a:r>
              <a:rPr lang="en-IN" sz="3200" dirty="0" err="1" smtClean="0">
                <a:latin typeface="Aparajita" pitchFamily="34" charset="0"/>
                <a:cs typeface="Aparajita" pitchFamily="34" charset="0"/>
              </a:rPr>
              <a:t>transmitral</a:t>
            </a:r>
            <a:r>
              <a:rPr lang="en-IN" sz="3200" dirty="0" smtClean="0">
                <a:latin typeface="Aparajita" pitchFamily="34" charset="0"/>
                <a:cs typeface="Aparajita" pitchFamily="34" charset="0"/>
              </a:rPr>
              <a:t> gradient and left </a:t>
            </a:r>
            <a:r>
              <a:rPr lang="en-IN" sz="3200" dirty="0" err="1" smtClean="0">
                <a:latin typeface="Aparajita" pitchFamily="34" charset="0"/>
                <a:cs typeface="Aparajita" pitchFamily="34" charset="0"/>
              </a:rPr>
              <a:t>atrial</a:t>
            </a:r>
            <a:r>
              <a:rPr lang="en-IN" sz="3200" dirty="0" smtClean="0">
                <a:latin typeface="Aparajita" pitchFamily="34" charset="0"/>
                <a:cs typeface="Aparajita" pitchFamily="34" charset="0"/>
              </a:rPr>
              <a:t> pressure, leading to acute pulmonary flash </a:t>
            </a:r>
            <a:r>
              <a:rPr lang="en-IN" sz="3200" dirty="0" err="1" smtClean="0">
                <a:latin typeface="Aparajita" pitchFamily="34" charset="0"/>
                <a:cs typeface="Aparajita" pitchFamily="34" charset="0"/>
              </a:rPr>
              <a:t>edema</a:t>
            </a:r>
            <a:r>
              <a:rPr lang="en-IN" sz="3200" dirty="0" smtClean="0">
                <a:latin typeface="Aparajita" pitchFamily="34" charset="0"/>
                <a:cs typeface="Aparajita" pitchFamily="34" charset="0"/>
              </a:rPr>
              <a:t>.</a:t>
            </a:r>
          </a:p>
          <a:p>
            <a:r>
              <a:rPr lang="en-IN" sz="3200" dirty="0" smtClean="0">
                <a:latin typeface="Aparajita" pitchFamily="34" charset="0"/>
                <a:cs typeface="Aparajita" pitchFamily="34" charset="0"/>
              </a:rPr>
              <a:t>Maternal mortality-</a:t>
            </a:r>
          </a:p>
          <a:p>
            <a:pPr>
              <a:buNone/>
            </a:pPr>
            <a:r>
              <a:rPr lang="en-US" sz="3200" dirty="0" smtClean="0">
                <a:latin typeface="Aparajita" pitchFamily="34" charset="0"/>
                <a:cs typeface="Aparajita" pitchFamily="34" charset="0"/>
              </a:rPr>
              <a:t>               </a:t>
            </a:r>
            <a:r>
              <a:rPr lang="en-IN" sz="3200" dirty="0" smtClean="0">
                <a:latin typeface="Aparajita" pitchFamily="34" charset="0"/>
                <a:cs typeface="Aparajita" pitchFamily="34" charset="0"/>
              </a:rPr>
              <a:t>NYHA class 1 and 2- </a:t>
            </a:r>
            <a:r>
              <a:rPr lang="en-IN" sz="3200" dirty="0" smtClean="0">
                <a:solidFill>
                  <a:srgbClr val="FFC000"/>
                </a:solidFill>
                <a:latin typeface="Aparajita" pitchFamily="34" charset="0"/>
                <a:cs typeface="Aparajita" pitchFamily="34" charset="0"/>
              </a:rPr>
              <a:t>0.4%</a:t>
            </a:r>
          </a:p>
          <a:p>
            <a:pPr>
              <a:buNone/>
            </a:pPr>
            <a:r>
              <a:rPr lang="en-US" sz="3200" dirty="0" smtClean="0">
                <a:latin typeface="Aparajita" pitchFamily="34" charset="0"/>
                <a:cs typeface="Aparajita" pitchFamily="34" charset="0"/>
              </a:rPr>
              <a:t>               </a:t>
            </a:r>
            <a:r>
              <a:rPr lang="en-IN" sz="3200" dirty="0" smtClean="0">
                <a:latin typeface="Aparajita" pitchFamily="34" charset="0"/>
                <a:cs typeface="Aparajita" pitchFamily="34" charset="0"/>
              </a:rPr>
              <a:t>NYHA class 3 and 4- </a:t>
            </a:r>
            <a:r>
              <a:rPr lang="en-IN" sz="3200" dirty="0" smtClean="0">
                <a:solidFill>
                  <a:srgbClr val="FFC000"/>
                </a:solidFill>
                <a:latin typeface="Aparajita" pitchFamily="34" charset="0"/>
                <a:cs typeface="Aparajita" pitchFamily="34" charset="0"/>
              </a:rPr>
              <a:t>6.8%</a:t>
            </a:r>
            <a:endParaRPr lang="en-IN" sz="3200" dirty="0">
              <a:solidFill>
                <a:srgbClr val="FFC000"/>
              </a:solidFill>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3200" dirty="0" smtClean="0">
                <a:latin typeface="Aparajita" pitchFamily="34" charset="0"/>
                <a:cs typeface="Aparajita" pitchFamily="34" charset="0"/>
              </a:rPr>
              <a:t>PBMV is indeed effective for most of these patients and is safer than the surgical alternatives except that they should be performed by experienced operators with abdominal and pelvic shielding and with minimum radiation exposure and preferably in the 2</a:t>
            </a:r>
            <a:r>
              <a:rPr lang="en-IN" sz="3200" baseline="30000" dirty="0" smtClean="0">
                <a:latin typeface="Aparajita" pitchFamily="34" charset="0"/>
                <a:cs typeface="Aparajita" pitchFamily="34" charset="0"/>
              </a:rPr>
              <a:t>nd</a:t>
            </a:r>
            <a:r>
              <a:rPr lang="en-IN" sz="3200" dirty="0" smtClean="0">
                <a:latin typeface="Aparajita" pitchFamily="34" charset="0"/>
                <a:cs typeface="Aparajita" pitchFamily="34" charset="0"/>
              </a:rPr>
              <a:t> trimester</a:t>
            </a:r>
            <a:r>
              <a:rPr lang="en-IN" dirty="0" smtClean="0"/>
              <a:t>.</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accent1">
                    <a:lumMod val="40000"/>
                    <a:lumOff val="60000"/>
                  </a:schemeClr>
                </a:solidFill>
                <a:latin typeface="Algerian" pitchFamily="82" charset="0"/>
              </a:rPr>
              <a:t>BMV/PTMC </a:t>
            </a:r>
            <a:r>
              <a:rPr lang="en-US" sz="3600" dirty="0" smtClean="0">
                <a:solidFill>
                  <a:schemeClr val="accent1">
                    <a:lumMod val="40000"/>
                    <a:lumOff val="60000"/>
                  </a:schemeClr>
                </a:solidFill>
                <a:latin typeface="Aparajita" pitchFamily="34" charset="0"/>
                <a:cs typeface="Aparajita" pitchFamily="34" charset="0"/>
              </a:rPr>
              <a:t>SUMMARY</a:t>
            </a:r>
            <a:endParaRPr lang="en-IN" sz="3600" dirty="0">
              <a:solidFill>
                <a:schemeClr val="accent1">
                  <a:lumMod val="40000"/>
                  <a:lumOff val="60000"/>
                </a:schemeClr>
              </a:solidFill>
              <a:latin typeface="Algerian" pitchFamily="82" charset="0"/>
            </a:endParaRPr>
          </a:p>
        </p:txBody>
      </p:sp>
      <p:sp>
        <p:nvSpPr>
          <p:cNvPr id="3" name="Content Placeholder 2"/>
          <p:cNvSpPr>
            <a:spLocks noGrp="1"/>
          </p:cNvSpPr>
          <p:nvPr>
            <p:ph idx="1"/>
          </p:nvPr>
        </p:nvSpPr>
        <p:spPr/>
        <p:txBody>
          <a:bodyPr/>
          <a:lstStyle/>
          <a:p>
            <a:endParaRPr lang="en-IN" dirty="0" smtClean="0"/>
          </a:p>
          <a:p>
            <a:endParaRPr lang="en-IN" dirty="0" smtClean="0"/>
          </a:p>
          <a:p>
            <a:r>
              <a:rPr lang="en-IN" sz="2800" dirty="0" smtClean="0">
                <a:solidFill>
                  <a:srgbClr val="FFC000"/>
                </a:solidFill>
                <a:latin typeface="Aparajita" pitchFamily="34" charset="0"/>
                <a:cs typeface="Aparajita" pitchFamily="34" charset="0"/>
              </a:rPr>
              <a:t>Usually a safe procedure </a:t>
            </a:r>
          </a:p>
          <a:p>
            <a:r>
              <a:rPr lang="en-IN" sz="2800" dirty="0" smtClean="0">
                <a:solidFill>
                  <a:srgbClr val="FFC000"/>
                </a:solidFill>
                <a:latin typeface="Aparajita" pitchFamily="34" charset="0"/>
                <a:cs typeface="Aparajita" pitchFamily="34" charset="0"/>
              </a:rPr>
              <a:t>Complication rates low – mostly Valve tear and MR – 3% </a:t>
            </a:r>
          </a:p>
          <a:p>
            <a:r>
              <a:rPr lang="en-IN" sz="2800" dirty="0" smtClean="0">
                <a:solidFill>
                  <a:srgbClr val="FFC000"/>
                </a:solidFill>
                <a:latin typeface="Aparajita" pitchFamily="34" charset="0"/>
                <a:cs typeface="Aparajita" pitchFamily="34" charset="0"/>
              </a:rPr>
              <a:t>Gratifying results in majority of patients. </a:t>
            </a:r>
          </a:p>
          <a:p>
            <a:r>
              <a:rPr lang="en-IN" sz="2800" dirty="0" smtClean="0">
                <a:solidFill>
                  <a:srgbClr val="FFC000"/>
                </a:solidFill>
                <a:latin typeface="Aparajita" pitchFamily="34" charset="0"/>
                <a:cs typeface="Aparajita" pitchFamily="34" charset="0"/>
              </a:rPr>
              <a:t>The procedure of choice in pliable mitral </a:t>
            </a:r>
            <a:r>
              <a:rPr lang="en-IN" sz="2800" dirty="0" err="1" smtClean="0">
                <a:solidFill>
                  <a:srgbClr val="FFC000"/>
                </a:solidFill>
                <a:latin typeface="Aparajita" pitchFamily="34" charset="0"/>
                <a:cs typeface="Aparajita" pitchFamily="34" charset="0"/>
              </a:rPr>
              <a:t>stenosis</a:t>
            </a:r>
            <a:r>
              <a:rPr lang="en-IN" sz="2800" dirty="0" smtClean="0">
                <a:solidFill>
                  <a:srgbClr val="FFC000"/>
                </a:solidFill>
                <a:latin typeface="Aparajita" pitchFamily="34" charset="0"/>
                <a:cs typeface="Aparajita" pitchFamily="34" charset="0"/>
              </a:rPr>
              <a:t> </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500034" y="1714488"/>
            <a:ext cx="8360151"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3200" dirty="0" smtClean="0">
                <a:latin typeface="Aparajita" pitchFamily="34" charset="0"/>
                <a:cs typeface="Aparajita" pitchFamily="34" charset="0"/>
              </a:rPr>
              <a:t>Most investigators use the Wilkins score , in which a total score under 8 is considered to represent </a:t>
            </a:r>
            <a:r>
              <a:rPr lang="en-IN" sz="3200" dirty="0" err="1" smtClean="0">
                <a:latin typeface="Aparajita" pitchFamily="34" charset="0"/>
                <a:cs typeface="Aparajita" pitchFamily="34" charset="0"/>
              </a:rPr>
              <a:t>favorable</a:t>
            </a:r>
            <a:r>
              <a:rPr lang="en-IN" sz="3200" dirty="0" smtClean="0">
                <a:latin typeface="Aparajita" pitchFamily="34" charset="0"/>
                <a:cs typeface="Aparajita" pitchFamily="34" charset="0"/>
              </a:rPr>
              <a:t> anatomy for PMC</a:t>
            </a:r>
            <a:endParaRPr lang="en-IN" sz="3200" dirty="0">
              <a:latin typeface="Aparajita" pitchFamily="34" charset="0"/>
              <a:cs typeface="Aparajit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a:srcRect/>
          <a:stretch>
            <a:fillRect/>
          </a:stretch>
        </p:blipFill>
        <p:spPr bwMode="auto">
          <a:xfrm>
            <a:off x="2071669" y="1285860"/>
            <a:ext cx="5744581" cy="55721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071670" y="545488"/>
            <a:ext cx="5715040" cy="719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2263</TotalTime>
  <Words>3013</Words>
  <Application>Microsoft Office PowerPoint</Application>
  <PresentationFormat>On-screen Show (4:3)</PresentationFormat>
  <Paragraphs>232</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Metro</vt:lpstr>
      <vt:lpstr>                                            - FAZIL  BISHARA</vt:lpstr>
      <vt:lpstr>Slide 2</vt:lpstr>
      <vt:lpstr>Slide 3</vt:lpstr>
      <vt:lpstr>Mechanism of BMV - Splitting of the fused commisures           </vt:lpstr>
      <vt:lpstr>     patient  sellection</vt:lpstr>
      <vt:lpstr>Slide 6</vt:lpstr>
      <vt:lpstr>Slide 7</vt:lpstr>
      <vt:lpstr>Slide 8</vt:lpstr>
      <vt:lpstr>Slide 9</vt:lpstr>
      <vt:lpstr>Slide 10</vt:lpstr>
      <vt:lpstr>      THE BEST PATIENTS FOR PMV </vt:lpstr>
      <vt:lpstr>Slide 12</vt:lpstr>
      <vt:lpstr>        Selection of Appropriate Balloon Size</vt:lpstr>
      <vt:lpstr>Slide 14</vt:lpstr>
      <vt:lpstr>                         GENERAL CONSIDERATIONS</vt:lpstr>
      <vt:lpstr>      TRANS-VENOUS OR ANTEGRADE APPROACH</vt:lpstr>
      <vt:lpstr>           Trans-septal catheterization</vt:lpstr>
      <vt:lpstr>Slide 18</vt:lpstr>
      <vt:lpstr>Slide 19</vt:lpstr>
      <vt:lpstr>                      Imaging views</vt:lpstr>
      <vt:lpstr>                 Steps of trans-septal catheterization</vt:lpstr>
      <vt:lpstr>Slide 22</vt:lpstr>
      <vt:lpstr>Slide 23</vt:lpstr>
      <vt:lpstr>          The  positioning  technique  described  by  croft</vt:lpstr>
      <vt:lpstr>Slide 25</vt:lpstr>
      <vt:lpstr>Slide 26</vt:lpstr>
      <vt:lpstr>Slide 27</vt:lpstr>
      <vt:lpstr>Slide 28</vt:lpstr>
      <vt:lpstr>Slide 29</vt:lpstr>
      <vt:lpstr>                    INOUE TECHNIQUE</vt:lpstr>
      <vt:lpstr>Slide 31</vt:lpstr>
      <vt:lpstr>Slide 32</vt:lpstr>
      <vt:lpstr>Slide 33</vt:lpstr>
      <vt:lpstr>           SEQUENTIAL BALLOON INFLATION</vt:lpstr>
      <vt:lpstr>Slide 35</vt:lpstr>
      <vt:lpstr>Slide 36</vt:lpstr>
      <vt:lpstr>              DOUBLE-BALLOON TECHNIQUE</vt:lpstr>
      <vt:lpstr>Slide 38</vt:lpstr>
      <vt:lpstr>Slide 39</vt:lpstr>
      <vt:lpstr>Slide 40</vt:lpstr>
      <vt:lpstr>         Monorail modification of DB technique </vt:lpstr>
      <vt:lpstr>                  Inoue versus double balloon</vt:lpstr>
      <vt:lpstr>Slide 43</vt:lpstr>
      <vt:lpstr>Optimization of Percutaneous Balloon Mitral Valvuloplasty: immediate and 10 years long term results of a modified multi-track Double Balloon Technique </vt:lpstr>
      <vt:lpstr>Slide 45</vt:lpstr>
      <vt:lpstr>            METALLIC  COMMISSUROTOME</vt:lpstr>
      <vt:lpstr>Slide 47</vt:lpstr>
      <vt:lpstr>Slide 48</vt:lpstr>
      <vt:lpstr>                Desired endpoint of the procedure </vt:lpstr>
      <vt:lpstr>Slide 50</vt:lpstr>
      <vt:lpstr>                        IMMEDIATE  RESULTS</vt:lpstr>
      <vt:lpstr>Slide 52</vt:lpstr>
      <vt:lpstr>Slide 53</vt:lpstr>
      <vt:lpstr>                            Complications</vt:lpstr>
      <vt:lpstr>Slide 55</vt:lpstr>
      <vt:lpstr>Slide 56</vt:lpstr>
      <vt:lpstr>Slide 57</vt:lpstr>
      <vt:lpstr>Slide 58</vt:lpstr>
      <vt:lpstr>Slide 59</vt:lpstr>
      <vt:lpstr>Slide 60</vt:lpstr>
      <vt:lpstr>             definition of good immediate results </vt:lpstr>
      <vt:lpstr>                         LONG-TERM  RESULTS</vt:lpstr>
      <vt:lpstr>Slide 63</vt:lpstr>
      <vt:lpstr>Slide 64</vt:lpstr>
      <vt:lpstr>Slide 65</vt:lpstr>
      <vt:lpstr> </vt:lpstr>
      <vt:lpstr>Slide 67</vt:lpstr>
      <vt:lpstr>Slide 68</vt:lpstr>
      <vt:lpstr>Slide 69</vt:lpstr>
      <vt:lpstr>              Postsurgical or Balloon Commissurotomy</vt:lpstr>
      <vt:lpstr>Slide 71</vt:lpstr>
      <vt:lpstr>                          Pregnant Patients</vt:lpstr>
      <vt:lpstr>Slide 73</vt:lpstr>
      <vt:lpstr>     BMV/PTMC SUMMARY</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PTMC</dc:title>
  <dc:creator>ASUS</dc:creator>
  <cp:lastModifiedBy>ASUS</cp:lastModifiedBy>
  <cp:revision>80</cp:revision>
  <dcterms:created xsi:type="dcterms:W3CDTF">2014-09-21T16:13:56Z</dcterms:created>
  <dcterms:modified xsi:type="dcterms:W3CDTF">2014-09-27T02:30:05Z</dcterms:modified>
</cp:coreProperties>
</file>